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408" r:id="rId2"/>
    <p:sldId id="409" r:id="rId3"/>
    <p:sldId id="381" r:id="rId4"/>
    <p:sldId id="382" r:id="rId5"/>
    <p:sldId id="383" r:id="rId6"/>
    <p:sldId id="384" r:id="rId7"/>
    <p:sldId id="385" r:id="rId8"/>
    <p:sldId id="386" r:id="rId9"/>
    <p:sldId id="387" r:id="rId10"/>
    <p:sldId id="411" r:id="rId11"/>
    <p:sldId id="291" r:id="rId12"/>
    <p:sldId id="400" r:id="rId13"/>
    <p:sldId id="401" r:id="rId14"/>
    <p:sldId id="402" r:id="rId15"/>
    <p:sldId id="429" r:id="rId16"/>
    <p:sldId id="435" r:id="rId17"/>
    <p:sldId id="436" r:id="rId18"/>
    <p:sldId id="437" r:id="rId19"/>
    <p:sldId id="438" r:id="rId20"/>
    <p:sldId id="440" r:id="rId21"/>
    <p:sldId id="442" r:id="rId22"/>
    <p:sldId id="413" r:id="rId23"/>
    <p:sldId id="390" r:id="rId24"/>
    <p:sldId id="388" r:id="rId25"/>
    <p:sldId id="415" r:id="rId26"/>
    <p:sldId id="392" r:id="rId27"/>
    <p:sldId id="393" r:id="rId28"/>
    <p:sldId id="395" r:id="rId29"/>
    <p:sldId id="424" r:id="rId30"/>
    <p:sldId id="425" r:id="rId31"/>
    <p:sldId id="426" r:id="rId32"/>
    <p:sldId id="427" r:id="rId33"/>
    <p:sldId id="441" r:id="rId34"/>
    <p:sldId id="430" r:id="rId35"/>
    <p:sldId id="431" r:id="rId36"/>
    <p:sldId id="433" r:id="rId37"/>
    <p:sldId id="416" r:id="rId38"/>
    <p:sldId id="405" r:id="rId39"/>
    <p:sldId id="406" r:id="rId40"/>
    <p:sldId id="278" r:id="rId41"/>
  </p:sldIdLst>
  <p:sldSz cx="12192000" cy="6858000"/>
  <p:notesSz cx="6858000" cy="9144000"/>
  <p:embeddedFontLst>
    <p:embeddedFont>
      <p:font typeface="나눔스퀘어라운드 Bold" panose="020B0600000101010101" charset="-127"/>
      <p:bold r:id="rId43"/>
    </p:embeddedFont>
    <p:embeddedFont>
      <p:font typeface="Cambria Math" panose="02040503050406030204" pitchFamily="18" charset="0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11C5"/>
    <a:srgbClr val="006DD5"/>
    <a:srgbClr val="FFC000"/>
    <a:srgbClr val="FCE100"/>
    <a:srgbClr val="E1E1E1"/>
    <a:srgbClr val="B2B2B2"/>
    <a:srgbClr val="F0F0F0"/>
    <a:srgbClr val="4495D4"/>
    <a:srgbClr val="000000"/>
    <a:srgbClr val="0F4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122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9EE2255A-9399-4384-86D0-DC2BB8851148}" type="datetimeFigureOut">
              <a:rPr lang="ko-KR" altLang="en-US" smtClean="0"/>
              <a:pPr/>
              <a:t>2019-12-19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736C5AAC-5399-4B4E-8C79-703C8B2ECA2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1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9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945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11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62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40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54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98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707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93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57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1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15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49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68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47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99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13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277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83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52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21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5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27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027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857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76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92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45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85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2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71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8C0E-90F9-49B7-B085-9FB5B0F072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1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C31FB-310F-460F-8661-10B4A6C01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81D8D2-81AF-479C-9C00-FACDB9084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518D39-0A93-4AC2-82D1-6EA0677AA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D363C-1B90-45C6-AE83-CADE61E3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FCD63-1EC8-4359-9EBC-2B8323D5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7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23FD3-3BF7-4155-88C2-F9E49E29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E3D53-36C1-4AED-BB03-282D6D264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6A370-1DF3-42FD-82E5-9949AE6E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11FC5-83C8-45E0-8F29-9A2F73E0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C4B6-2E1D-4F37-8381-73B0D1C5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66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0987B-D49F-453B-88C8-D4F98BD74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D7FA6A-3A42-469D-A15C-B99FA7AC0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BED47-450A-43E3-AE6D-D3BB750D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936E7-A326-4613-B6D6-49185E22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81B2A-9249-4227-B26C-DED61C1B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8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A7D0-5DFC-46DC-BF6A-C263FBC0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09D82-66B3-4045-AB73-1409FE7C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A6977-CEB5-4991-9669-CA66A4AD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F77C4-56AF-47FE-9FB7-BC4ADF3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7E366-7AB6-492F-93C8-785A3950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2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D6D29-3FDF-4EC7-9DEC-FF9CF8C0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79C58-E61F-450C-983D-C891B266E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62A5C-F946-4633-89FB-33F6455A4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64A5A8-5CC5-4E07-9220-9B902C89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59A4A-5BE6-455B-A654-010DFD98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5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317FF-989B-461C-A5D1-9B9C141E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0B744-BC08-4494-9C75-124BF101B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ADE53-DBF6-46A0-8454-F4DF95342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1D903-2049-4174-8B03-D4E3160A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C64C75-95FB-48DD-BF19-7B46FA25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4B4533-0955-4CBC-8AB3-6F5BDC52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3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D66AA-F355-4BF3-B3AA-295A4C28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C8819-ED06-42CD-917D-5070959D8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07A4B5-5F52-4529-A831-3B5C6F005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232989-F8EA-4353-8D87-8597333A3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3BE242-CF52-42B1-A658-81D318277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3B8EDE-7073-48F3-98A3-93BCBFF8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22B928-6C59-4735-AD38-902CAD1D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8E7242-2154-405C-95DC-8EDDF479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28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5EA78-1C0A-4C24-8ED4-2E95D965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BAB545-8E79-4D8D-89DC-245C7861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713DE5-FCBD-49FD-BC33-568AAE5C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1504A6-9FB0-4A33-BF45-1FFACF86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9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979D98-56C4-401E-B725-D343650F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470E27-70EF-4A4A-83C6-F00A784C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093C3-C15C-4F5D-9830-A0E3AB1B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0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55FDD-14C1-4B02-A16F-9B53D07B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DFD6B-916E-48E0-8D4E-ED571B5A3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1BCD9F-A655-4902-87FC-D21097F2F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012B19-109B-4A45-A270-41855FC6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32AD45-C4E3-4912-B814-B3225999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DA75E-DF0F-483B-A29E-CADC925D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57D29-3F14-4003-AA08-5B376CCB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0B0D62-DA8E-4058-8A45-CF4C6F480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3E653F-F658-4EC7-BD7E-614089CC7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456BF-9686-4ED8-91A2-F47ACB24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4D64-21A6-4CF3-95BE-E1794BBFBD9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6070C-1D1C-4794-BA57-CF51BFFA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43DE3-7B43-4851-B2AF-226D2816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D324-3B4C-43FA-A685-51B755FF1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E5D60-5B4B-4AAC-8F86-DD8B1C96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27817-4D8F-470D-9290-23B3B0357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33D90-EFC3-49C7-ADC0-6EDCA3769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3C114D64-21A6-4CF3-95BE-E1794BBFBD9A}" type="datetimeFigureOut">
              <a:rPr lang="ko-KR" altLang="en-US" smtClean="0"/>
              <a:pPr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674D7-971C-4349-A86E-A8562A1C9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7AAE5-D708-4929-A927-6066CCA94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2E9BD324-3B4C-43FA-A685-51B755FF18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20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vstation.herokuapp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570933-813A-4F40-8617-900319E1F59C}"/>
              </a:ext>
            </a:extLst>
          </p:cNvPr>
          <p:cNvSpPr txBox="1"/>
          <p:nvPr/>
        </p:nvSpPr>
        <p:spPr>
          <a:xfrm>
            <a:off x="3520141" y="1852510"/>
            <a:ext cx="51517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종합설계</a:t>
            </a:r>
            <a:br>
              <a:rPr lang="en-US" altLang="ko-KR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  <a:endParaRPr lang="ko-KR" altLang="en-US" sz="96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81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CD309D-10C8-4FBA-910E-88F9AF297479}"/>
              </a:ext>
            </a:extLst>
          </p:cNvPr>
          <p:cNvSpPr txBox="1"/>
          <p:nvPr/>
        </p:nvSpPr>
        <p:spPr>
          <a:xfrm>
            <a:off x="2534024" y="2372462"/>
            <a:ext cx="712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문제상황</a:t>
            </a:r>
            <a:endParaRPr lang="en-US" altLang="ko-KR" sz="96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dist"/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적지선정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48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9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BD1D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BD1D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22908" y="2146066"/>
            <a:ext cx="61098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377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ko-KR" sz="115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How To?</a:t>
            </a:r>
          </a:p>
        </p:txBody>
      </p:sp>
      <p:grpSp>
        <p:nvGrpSpPr>
          <p:cNvPr id="9" name="그룹 32"/>
          <p:cNvGrpSpPr/>
          <p:nvPr/>
        </p:nvGrpSpPr>
        <p:grpSpPr>
          <a:xfrm>
            <a:off x="-119925" y="720970"/>
            <a:ext cx="12311925" cy="6242140"/>
            <a:chOff x="0" y="1275606"/>
            <a:chExt cx="10472400" cy="3930667"/>
          </a:xfrm>
        </p:grpSpPr>
        <p:pic>
          <p:nvPicPr>
            <p:cNvPr id="10" name="그림 9" descr="남자(투명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75606"/>
              <a:ext cx="5796136" cy="3867894"/>
            </a:xfrm>
            <a:prstGeom prst="rect">
              <a:avLst/>
            </a:prstGeom>
          </p:spPr>
        </p:pic>
        <p:pic>
          <p:nvPicPr>
            <p:cNvPr id="11" name="그림 10" descr="남자(투명).PNG"/>
            <p:cNvPicPr>
              <a:picLocks noChangeAspect="1"/>
            </p:cNvPicPr>
            <p:nvPr/>
          </p:nvPicPr>
          <p:blipFill>
            <a:blip r:embed="rId3"/>
            <a:srcRect l="82827" t="69437"/>
            <a:stretch>
              <a:fillRect/>
            </a:stretch>
          </p:blipFill>
          <p:spPr>
            <a:xfrm>
              <a:off x="5796136" y="3925201"/>
              <a:ext cx="1304528" cy="12756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그림 11" descr="남자(투명).PNG"/>
            <p:cNvPicPr>
              <a:picLocks noChangeAspect="1"/>
            </p:cNvPicPr>
            <p:nvPr/>
          </p:nvPicPr>
          <p:blipFill>
            <a:blip r:embed="rId3"/>
            <a:srcRect l="82827" t="69437"/>
            <a:stretch>
              <a:fillRect/>
            </a:stretch>
          </p:blipFill>
          <p:spPr>
            <a:xfrm>
              <a:off x="7081149" y="3930667"/>
              <a:ext cx="1304528" cy="1275606"/>
            </a:xfrm>
            <a:prstGeom prst="rect">
              <a:avLst/>
            </a:prstGeom>
          </p:spPr>
        </p:pic>
        <p:pic>
          <p:nvPicPr>
            <p:cNvPr id="13" name="그림 12" descr="남자(투명).PNG"/>
            <p:cNvPicPr>
              <a:picLocks noChangeAspect="1"/>
            </p:cNvPicPr>
            <p:nvPr/>
          </p:nvPicPr>
          <p:blipFill>
            <a:blip r:embed="rId3"/>
            <a:srcRect l="82827" t="69437"/>
            <a:stretch>
              <a:fillRect/>
            </a:stretch>
          </p:blipFill>
          <p:spPr>
            <a:xfrm>
              <a:off x="8308032" y="3929525"/>
              <a:ext cx="1304528" cy="1275606"/>
            </a:xfrm>
            <a:prstGeom prst="rect">
              <a:avLst/>
            </a:prstGeom>
          </p:spPr>
        </p:pic>
        <p:pic>
          <p:nvPicPr>
            <p:cNvPr id="14" name="그림 13" descr="남자(투명).PNG"/>
            <p:cNvPicPr>
              <a:picLocks noChangeAspect="1"/>
            </p:cNvPicPr>
            <p:nvPr/>
          </p:nvPicPr>
          <p:blipFill>
            <a:blip r:embed="rId3"/>
            <a:srcRect l="82827" t="69437"/>
            <a:stretch>
              <a:fillRect/>
            </a:stretch>
          </p:blipFill>
          <p:spPr>
            <a:xfrm>
              <a:off x="6655976" y="3925201"/>
              <a:ext cx="1304528" cy="12756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 descr="남자(투명).PNG"/>
            <p:cNvPicPr>
              <a:picLocks noChangeAspect="1"/>
            </p:cNvPicPr>
            <p:nvPr/>
          </p:nvPicPr>
          <p:blipFill>
            <a:blip r:embed="rId3"/>
            <a:srcRect l="82827" t="69437"/>
            <a:stretch>
              <a:fillRect/>
            </a:stretch>
          </p:blipFill>
          <p:spPr>
            <a:xfrm>
              <a:off x="7940988" y="3930667"/>
              <a:ext cx="1304528" cy="1275606"/>
            </a:xfrm>
            <a:prstGeom prst="rect">
              <a:avLst/>
            </a:prstGeom>
          </p:spPr>
        </p:pic>
        <p:pic>
          <p:nvPicPr>
            <p:cNvPr id="17" name="그림 16" descr="남자(투명).PNG"/>
            <p:cNvPicPr>
              <a:picLocks noChangeAspect="1"/>
            </p:cNvPicPr>
            <p:nvPr/>
          </p:nvPicPr>
          <p:blipFill>
            <a:blip r:embed="rId3"/>
            <a:srcRect l="82827" t="69437"/>
            <a:stretch>
              <a:fillRect/>
            </a:stretch>
          </p:blipFill>
          <p:spPr>
            <a:xfrm>
              <a:off x="9167872" y="3929525"/>
              <a:ext cx="1304528" cy="1275606"/>
            </a:xfrm>
            <a:prstGeom prst="rect">
              <a:avLst/>
            </a:prstGeom>
          </p:spPr>
        </p:pic>
      </p:grpSp>
      <p:cxnSp>
        <p:nvCxnSpPr>
          <p:cNvPr id="3" name="직선 연결선 2"/>
          <p:cNvCxnSpPr>
            <a:cxnSpLocks/>
          </p:cNvCxnSpPr>
          <p:nvPr/>
        </p:nvCxnSpPr>
        <p:spPr>
          <a:xfrm flipV="1">
            <a:off x="4682280" y="629964"/>
            <a:ext cx="1748573" cy="20104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cxnSpLocks/>
          </p:cNvCxnSpPr>
          <p:nvPr/>
        </p:nvCxnSpPr>
        <p:spPr>
          <a:xfrm>
            <a:off x="5943600" y="4657060"/>
            <a:ext cx="3028297" cy="5538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5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48124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데이터분석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요인설정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681B48D-87C0-4F59-8C5B-3407EE9C9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" y="1783494"/>
            <a:ext cx="4747812" cy="31284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A4FDE8-2C6B-4E4A-A97F-7621156B9A11}"/>
              </a:ext>
            </a:extLst>
          </p:cNvPr>
          <p:cNvSpPr txBox="1"/>
          <p:nvPr/>
        </p:nvSpPr>
        <p:spPr>
          <a:xfrm>
            <a:off x="890956" y="4999175"/>
            <a:ext cx="4373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ko-KR" altLang="en-US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직장 인구</a:t>
            </a: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요인으로 설정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335CB8F1-8A53-464D-8B10-8F2F0DDDC096}"/>
              </a:ext>
            </a:extLst>
          </p:cNvPr>
          <p:cNvSpPr/>
          <p:nvPr/>
        </p:nvSpPr>
        <p:spPr>
          <a:xfrm>
            <a:off x="685010" y="2266330"/>
            <a:ext cx="4829909" cy="100818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사용 용도는 </a:t>
            </a:r>
            <a:br>
              <a:rPr lang="en-US" altLang="ko-KR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</a:t>
            </a:r>
            <a:r>
              <a:rPr lang="en-US" altLang="ko-KR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하교 </a:t>
            </a:r>
            <a:r>
              <a:rPr lang="en-US" altLang="ko-KR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 </a:t>
            </a:r>
            <a:r>
              <a:rPr lang="ko-KR" altLang="en-US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사업체 통근</a:t>
            </a:r>
            <a:r>
              <a:rPr lang="en-US" altLang="ko-KR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55%</a:t>
            </a:r>
            <a:r>
              <a:rPr lang="en-US" altLang="ko-KR" sz="20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제일 높다</a:t>
            </a:r>
            <a:r>
              <a:rPr lang="en-US" altLang="ko-KR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861769-147B-49C2-A8F5-899F276FD257}"/>
                  </a:ext>
                </a:extLst>
              </p:cNvPr>
              <p:cNvSpPr txBox="1"/>
              <p:nvPr/>
            </p:nvSpPr>
            <p:spPr>
              <a:xfrm>
                <a:off x="1119557" y="5014563"/>
                <a:ext cx="7705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1" spc="-15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HY견고딕" panose="02030600000101010101" pitchFamily="18" charset="-127"/>
                        </a:rPr>
                        <m:t>∴</m:t>
                      </m:r>
                    </m:oMath>
                  </m:oMathPara>
                </a14:m>
                <a:endParaRPr lang="ko-KR" altLang="en-US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861769-147B-49C2-A8F5-899F276FD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57" y="5014563"/>
                <a:ext cx="77054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3A96A2FA-CCF3-4CB0-A44D-789C10468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284" y="2156143"/>
            <a:ext cx="2983557" cy="31284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41E0E16C-5239-4EBE-8BE1-E14C40985D59}"/>
              </a:ext>
            </a:extLst>
          </p:cNvPr>
          <p:cNvSpPr/>
          <p:nvPr/>
        </p:nvSpPr>
        <p:spPr>
          <a:xfrm>
            <a:off x="6001425" y="5350615"/>
            <a:ext cx="4829909" cy="100818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DC24940-2372-432A-A35F-C6EDCB946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9" y="1826402"/>
            <a:ext cx="2751058" cy="308637"/>
          </a:xfrm>
          <a:prstGeom prst="rect">
            <a:avLst/>
          </a:prstGeom>
        </p:spPr>
      </p:pic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id="{F8DF6CA5-8509-4261-A7DB-DF62D3397B8F}"/>
              </a:ext>
            </a:extLst>
          </p:cNvPr>
          <p:cNvSpPr/>
          <p:nvPr/>
        </p:nvSpPr>
        <p:spPr>
          <a:xfrm>
            <a:off x="8650841" y="3079022"/>
            <a:ext cx="3527438" cy="100818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배터리의 주요 충전장소는 </a:t>
            </a:r>
            <a:br>
              <a:rPr lang="en-US" altLang="ko-KR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공공기관이</a:t>
            </a:r>
            <a:r>
              <a:rPr lang="en-US" altLang="ko-KR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31%</a:t>
            </a:r>
            <a:r>
              <a:rPr lang="ko-KR" altLang="en-US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제일 높다</a:t>
            </a:r>
            <a:r>
              <a:rPr lang="en-US" altLang="ko-KR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DF3C0E-E62F-41BA-B47A-283050DBD12C}"/>
              </a:ext>
            </a:extLst>
          </p:cNvPr>
          <p:cNvSpPr txBox="1"/>
          <p:nvPr/>
        </p:nvSpPr>
        <p:spPr>
          <a:xfrm>
            <a:off x="5861271" y="5284620"/>
            <a:ext cx="4373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ko-KR" altLang="en-US" sz="2400" b="1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집객시설</a:t>
            </a:r>
            <a:r>
              <a:rPr lang="ko-KR" altLang="en-US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요인으로 설정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2BB8AA5-FC53-4820-B8A5-73F795CFD73A}"/>
                  </a:ext>
                </a:extLst>
              </p:cNvPr>
              <p:cNvSpPr txBox="1"/>
              <p:nvPr/>
            </p:nvSpPr>
            <p:spPr>
              <a:xfrm>
                <a:off x="6113987" y="5284620"/>
                <a:ext cx="7705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b="1" spc="-15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HY견고딕" panose="02030600000101010101" pitchFamily="18" charset="-127"/>
                        </a:rPr>
                        <m:t>∴</m:t>
                      </m:r>
                    </m:oMath>
                  </m:oMathPara>
                </a14:m>
                <a:endParaRPr lang="ko-KR" altLang="en-US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2BB8AA5-FC53-4820-B8A5-73F795CFD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987" y="5284620"/>
                <a:ext cx="77054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F15A8885-0FE8-4202-B1E6-1DABFBFDAE8B}"/>
              </a:ext>
            </a:extLst>
          </p:cNvPr>
          <p:cNvSpPr txBox="1"/>
          <p:nvPr/>
        </p:nvSpPr>
        <p:spPr>
          <a:xfrm>
            <a:off x="1001928" y="5908084"/>
            <a:ext cx="10188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377"/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마지막으로</a:t>
            </a:r>
            <a:r>
              <a:rPr lang="ko-KR" altLang="en-US" sz="4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충전소와의 거리</a:t>
            </a:r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600" b="1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요인으로 설정</a:t>
            </a:r>
          </a:p>
        </p:txBody>
      </p:sp>
    </p:spTree>
    <p:extLst>
      <p:ext uri="{BB962C8B-B14F-4D97-AF65-F5344CB8AC3E}">
        <p14:creationId xmlns:p14="http://schemas.microsoft.com/office/powerpoint/2010/main" val="173729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428385-0660-46BD-B685-FDD1CC197D1C}"/>
              </a:ext>
            </a:extLst>
          </p:cNvPr>
          <p:cNvGrpSpPr/>
          <p:nvPr/>
        </p:nvGrpSpPr>
        <p:grpSpPr>
          <a:xfrm>
            <a:off x="1487344" y="2361785"/>
            <a:ext cx="8840226" cy="3637440"/>
            <a:chOff x="490882" y="2432123"/>
            <a:chExt cx="8840226" cy="3637440"/>
          </a:xfrm>
        </p:grpSpPr>
        <p:sp>
          <p:nvSpPr>
            <p:cNvPr id="12" name="순서도: 저장 데이터 11">
              <a:extLst>
                <a:ext uri="{FF2B5EF4-FFF2-40B4-BE49-F238E27FC236}">
                  <a16:creationId xmlns:a16="http://schemas.microsoft.com/office/drawing/2014/main" id="{08544CA2-8AB8-4018-A438-45B8208C4B87}"/>
                </a:ext>
              </a:extLst>
            </p:cNvPr>
            <p:cNvSpPr/>
            <p:nvPr/>
          </p:nvSpPr>
          <p:spPr>
            <a:xfrm>
              <a:off x="715222" y="3465555"/>
              <a:ext cx="1776046" cy="956089"/>
            </a:xfrm>
            <a:prstGeom prst="flowChartOnlineStorage">
              <a:avLst/>
            </a:prstGeom>
            <a:solidFill>
              <a:srgbClr val="082D71"/>
            </a:solidFill>
            <a:ln>
              <a:solidFill>
                <a:srgbClr val="082D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순서도: 저장 데이터 12">
              <a:extLst>
                <a:ext uri="{FF2B5EF4-FFF2-40B4-BE49-F238E27FC236}">
                  <a16:creationId xmlns:a16="http://schemas.microsoft.com/office/drawing/2014/main" id="{E050E267-EB9C-40F1-B670-A0DF97E064A9}"/>
                </a:ext>
              </a:extLst>
            </p:cNvPr>
            <p:cNvSpPr/>
            <p:nvPr/>
          </p:nvSpPr>
          <p:spPr>
            <a:xfrm>
              <a:off x="2184410" y="3464799"/>
              <a:ext cx="1776046" cy="957600"/>
            </a:xfrm>
            <a:prstGeom prst="flowChartOnlineStorage">
              <a:avLst/>
            </a:prstGeom>
            <a:solidFill>
              <a:srgbClr val="0F4AA6"/>
            </a:solidFill>
            <a:ln>
              <a:solidFill>
                <a:srgbClr val="0F4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4" name="순서도: 저장 데이터 13">
              <a:extLst>
                <a:ext uri="{FF2B5EF4-FFF2-40B4-BE49-F238E27FC236}">
                  <a16:creationId xmlns:a16="http://schemas.microsoft.com/office/drawing/2014/main" id="{69848720-0E6C-4C0A-BF5A-D46DCE24C758}"/>
                </a:ext>
              </a:extLst>
            </p:cNvPr>
            <p:cNvSpPr/>
            <p:nvPr/>
          </p:nvSpPr>
          <p:spPr>
            <a:xfrm>
              <a:off x="3530720" y="3465555"/>
              <a:ext cx="1776046" cy="957600"/>
            </a:xfrm>
            <a:prstGeom prst="flowChartOnlineStorage">
              <a:avLst/>
            </a:prstGeom>
            <a:solidFill>
              <a:srgbClr val="1F77BB"/>
            </a:solidFill>
            <a:ln>
              <a:solidFill>
                <a:srgbClr val="1F77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순서도: 저장 데이터 14">
              <a:extLst>
                <a:ext uri="{FF2B5EF4-FFF2-40B4-BE49-F238E27FC236}">
                  <a16:creationId xmlns:a16="http://schemas.microsoft.com/office/drawing/2014/main" id="{C5DA1C49-0569-4703-A2F7-3DA3CF487FF3}"/>
                </a:ext>
              </a:extLst>
            </p:cNvPr>
            <p:cNvSpPr/>
            <p:nvPr/>
          </p:nvSpPr>
          <p:spPr>
            <a:xfrm>
              <a:off x="4995830" y="3465555"/>
              <a:ext cx="1776046" cy="957600"/>
            </a:xfrm>
            <a:prstGeom prst="flowChartOnlineStorage">
              <a:avLst/>
            </a:prstGeom>
            <a:solidFill>
              <a:srgbClr val="3B9495"/>
            </a:solidFill>
            <a:ln>
              <a:solidFill>
                <a:srgbClr val="3B94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46591B-1EC5-4322-BEB1-0C2D263C0BFE}"/>
                </a:ext>
              </a:extLst>
            </p:cNvPr>
            <p:cNvGrpSpPr/>
            <p:nvPr/>
          </p:nvGrpSpPr>
          <p:grpSpPr>
            <a:xfrm>
              <a:off x="6342140" y="3465555"/>
              <a:ext cx="2590799" cy="957600"/>
              <a:chOff x="6916618" y="2839265"/>
              <a:chExt cx="2590799" cy="957600"/>
            </a:xfrm>
            <a:solidFill>
              <a:srgbClr val="72C377"/>
            </a:solidFill>
          </p:grpSpPr>
          <p:sp>
            <p:nvSpPr>
              <p:cNvPr id="17" name="순서도: 저장 데이터 16">
                <a:extLst>
                  <a:ext uri="{FF2B5EF4-FFF2-40B4-BE49-F238E27FC236}">
                    <a16:creationId xmlns:a16="http://schemas.microsoft.com/office/drawing/2014/main" id="{1BDBDB10-3E5F-4D03-9B73-6DCB20D7C583}"/>
                  </a:ext>
                </a:extLst>
              </p:cNvPr>
              <p:cNvSpPr/>
              <p:nvPr/>
            </p:nvSpPr>
            <p:spPr>
              <a:xfrm>
                <a:off x="6916618" y="2839265"/>
                <a:ext cx="1776046" cy="957600"/>
              </a:xfrm>
              <a:prstGeom prst="flowChartOnlineStorage">
                <a:avLst/>
              </a:prstGeom>
              <a:grpFill/>
              <a:ln>
                <a:solidFill>
                  <a:srgbClr val="72C3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8" name="순서도: 저장 데이터 17">
                <a:extLst>
                  <a:ext uri="{FF2B5EF4-FFF2-40B4-BE49-F238E27FC236}">
                    <a16:creationId xmlns:a16="http://schemas.microsoft.com/office/drawing/2014/main" id="{A99F74C8-FF1A-47BB-AAD3-D28787A457DE}"/>
                  </a:ext>
                </a:extLst>
              </p:cNvPr>
              <p:cNvSpPr/>
              <p:nvPr/>
            </p:nvSpPr>
            <p:spPr>
              <a:xfrm rot="10800000">
                <a:off x="7731371" y="2839265"/>
                <a:ext cx="1776046" cy="957600"/>
              </a:xfrm>
              <a:prstGeom prst="flowChartOnlineStorage">
                <a:avLst/>
              </a:prstGeom>
              <a:grpFill/>
              <a:ln>
                <a:solidFill>
                  <a:srgbClr val="72C3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DC5BDBF3-6303-446C-95B8-8E5066FC0D8C}"/>
                </a:ext>
              </a:extLst>
            </p:cNvPr>
            <p:cNvSpPr/>
            <p:nvPr/>
          </p:nvSpPr>
          <p:spPr>
            <a:xfrm rot="10800000">
              <a:off x="1542271" y="4310632"/>
              <a:ext cx="369305" cy="345831"/>
            </a:xfrm>
            <a:prstGeom prst="triangle">
              <a:avLst/>
            </a:prstGeom>
            <a:solidFill>
              <a:srgbClr val="082D71"/>
            </a:solidFill>
            <a:ln>
              <a:solidFill>
                <a:srgbClr val="082D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EFF30B-B344-41AE-85E0-6F6C29E75EAD}"/>
                </a:ext>
              </a:extLst>
            </p:cNvPr>
            <p:cNvSpPr txBox="1"/>
            <p:nvPr/>
          </p:nvSpPr>
          <p:spPr>
            <a:xfrm>
              <a:off x="490882" y="4776901"/>
              <a:ext cx="25087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 </a:t>
              </a: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전기 충전소 위치</a:t>
              </a:r>
              <a:b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&amp; </a:t>
              </a: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반경 </a:t>
              </a:r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1km </a:t>
              </a: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표시</a:t>
              </a:r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1297F20-3229-4B0B-BCAB-CCD9B9712FA8}"/>
                </a:ext>
              </a:extLst>
            </p:cNvPr>
            <p:cNvSpPr/>
            <p:nvPr/>
          </p:nvSpPr>
          <p:spPr>
            <a:xfrm>
              <a:off x="2924736" y="3291127"/>
              <a:ext cx="369305" cy="345831"/>
            </a:xfrm>
            <a:prstGeom prst="triangle">
              <a:avLst/>
            </a:prstGeom>
            <a:solidFill>
              <a:srgbClr val="0F4AA6"/>
            </a:solidFill>
            <a:ln>
              <a:solidFill>
                <a:srgbClr val="0F4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FCF453-372A-442A-85FA-17208CAE6D62}"/>
                </a:ext>
              </a:extLst>
            </p:cNvPr>
            <p:cNvSpPr txBox="1"/>
            <p:nvPr/>
          </p:nvSpPr>
          <p:spPr>
            <a:xfrm>
              <a:off x="1745251" y="2489467"/>
              <a:ext cx="28341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 </a:t>
              </a: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반경에 포함되지 않는 동 추출</a:t>
              </a: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98A88FE3-D39E-433F-9249-0BC30A86CE4D}"/>
                </a:ext>
              </a:extLst>
            </p:cNvPr>
            <p:cNvSpPr/>
            <p:nvPr/>
          </p:nvSpPr>
          <p:spPr>
            <a:xfrm rot="10800000">
              <a:off x="4430437" y="4250239"/>
              <a:ext cx="369305" cy="345831"/>
            </a:xfrm>
            <a:prstGeom prst="triangle">
              <a:avLst/>
            </a:prstGeom>
            <a:solidFill>
              <a:srgbClr val="1F77BB"/>
            </a:solidFill>
            <a:ln>
              <a:solidFill>
                <a:srgbClr val="1F77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D10C40-EB6C-46F1-8AB8-1D9A5D4F4912}"/>
                </a:ext>
              </a:extLst>
            </p:cNvPr>
            <p:cNvSpPr txBox="1"/>
            <p:nvPr/>
          </p:nvSpPr>
          <p:spPr>
            <a:xfrm>
              <a:off x="3189916" y="4776901"/>
              <a:ext cx="307528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3. </a:t>
              </a: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추출된 동들의 요인 분석 </a:t>
              </a:r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&amp; </a:t>
              </a: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클러스터링</a:t>
              </a:r>
              <a:endPara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-&gt;</a:t>
              </a:r>
              <a:r>
                <a:rPr lang="ko-KR" altLang="en-US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고려요인</a:t>
              </a:r>
              <a:endPara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14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동별</a:t>
              </a:r>
              <a:r>
                <a:rPr lang="ko-KR" altLang="en-US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직장 및 생활 인구</a:t>
              </a:r>
              <a:endPara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1400" b="1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집객시설</a:t>
              </a:r>
              <a:r>
                <a:rPr lang="ko-KR" altLang="en-US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밀집도 </a:t>
              </a: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52D2C879-BFB1-4315-A70E-77B9BA9408D1}"/>
                </a:ext>
              </a:extLst>
            </p:cNvPr>
            <p:cNvSpPr/>
            <p:nvPr/>
          </p:nvSpPr>
          <p:spPr>
            <a:xfrm>
              <a:off x="5935790" y="3256083"/>
              <a:ext cx="369305" cy="345831"/>
            </a:xfrm>
            <a:prstGeom prst="triangle">
              <a:avLst/>
            </a:prstGeom>
            <a:solidFill>
              <a:srgbClr val="3B9495"/>
            </a:solidFill>
            <a:ln>
              <a:solidFill>
                <a:srgbClr val="3B94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E0840D-8943-40B5-9B3C-9508DFEB1D62}"/>
                </a:ext>
              </a:extLst>
            </p:cNvPr>
            <p:cNvSpPr txBox="1"/>
            <p:nvPr/>
          </p:nvSpPr>
          <p:spPr>
            <a:xfrm>
              <a:off x="4888037" y="2432123"/>
              <a:ext cx="28341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4. </a:t>
              </a: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충전소 입지에 가장</a:t>
              </a:r>
              <a:b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적합한 군집 선정</a:t>
              </a: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24FFF008-9D94-472B-B53E-4E62D57FE157}"/>
                </a:ext>
              </a:extLst>
            </p:cNvPr>
            <p:cNvSpPr/>
            <p:nvPr/>
          </p:nvSpPr>
          <p:spPr>
            <a:xfrm rot="10800000">
              <a:off x="7503254" y="4310631"/>
              <a:ext cx="369305" cy="345831"/>
            </a:xfrm>
            <a:prstGeom prst="triangle">
              <a:avLst/>
            </a:prstGeom>
            <a:solidFill>
              <a:srgbClr val="72C377"/>
            </a:solidFill>
            <a:ln>
              <a:solidFill>
                <a:srgbClr val="72C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97DC59-1377-4BA2-9E19-5763F5D4EE28}"/>
                </a:ext>
              </a:extLst>
            </p:cNvPr>
            <p:cNvSpPr txBox="1"/>
            <p:nvPr/>
          </p:nvSpPr>
          <p:spPr>
            <a:xfrm>
              <a:off x="6414009" y="4806566"/>
              <a:ext cx="29170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5. </a:t>
              </a: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선정된 최종 군집 중 </a:t>
              </a:r>
              <a:b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반경 </a:t>
              </a:r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1.5km</a:t>
              </a: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에 포함되지 않는</a:t>
              </a:r>
              <a:b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최종 적지 선정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804489-11CD-4F04-A938-AFE3BF2F7A48}"/>
              </a:ext>
            </a:extLst>
          </p:cNvPr>
          <p:cNvSpPr txBox="1"/>
          <p:nvPr/>
        </p:nvSpPr>
        <p:spPr>
          <a:xfrm>
            <a:off x="441904" y="748124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데이터분석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처리과정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0BD23C-A1FD-4FFC-B65D-34CC01FBBFEC}"/>
              </a:ext>
            </a:extLst>
          </p:cNvPr>
          <p:cNvSpPr txBox="1"/>
          <p:nvPr/>
        </p:nvSpPr>
        <p:spPr>
          <a:xfrm>
            <a:off x="5259600" y="6042969"/>
            <a:ext cx="2508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집객시설</a:t>
            </a:r>
            <a:r>
              <a:rPr lang="ko-KR" altLang="en-US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공용주차장</a:t>
            </a:r>
            <a:r>
              <a:rPr lang="en-US" altLang="ko-KR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br>
              <a:rPr lang="en-US" altLang="ko-KR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주민센터</a:t>
            </a:r>
            <a:r>
              <a:rPr lang="en-US" altLang="ko-KR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대규모점포</a:t>
            </a:r>
            <a:r>
              <a:rPr lang="en-US" altLang="ko-KR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아파트</a:t>
            </a:r>
          </a:p>
        </p:txBody>
      </p:sp>
      <p:sp>
        <p:nvSpPr>
          <p:cNvPr id="33" name="폭발: 8pt 32">
            <a:extLst>
              <a:ext uri="{FF2B5EF4-FFF2-40B4-BE49-F238E27FC236}">
                <a16:creationId xmlns:a16="http://schemas.microsoft.com/office/drawing/2014/main" id="{F63EC57D-1EFF-4A3D-A65F-A5E7981461B6}"/>
              </a:ext>
            </a:extLst>
          </p:cNvPr>
          <p:cNvSpPr/>
          <p:nvPr/>
        </p:nvSpPr>
        <p:spPr>
          <a:xfrm>
            <a:off x="7174309" y="5759681"/>
            <a:ext cx="555307" cy="479087"/>
          </a:xfrm>
          <a:prstGeom prst="irregularSeal1">
            <a:avLst/>
          </a:prstGeom>
          <a:noFill/>
          <a:ln w="31750">
            <a:gradFill>
              <a:gsLst>
                <a:gs pos="0">
                  <a:srgbClr val="C00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87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33483-F465-43EF-B385-9673276DE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" y="2187462"/>
            <a:ext cx="5718589" cy="3779584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9F22F07-93BA-4F6B-B6D7-D3A1D68FDC44}"/>
              </a:ext>
            </a:extLst>
          </p:cNvPr>
          <p:cNvSpPr/>
          <p:nvPr/>
        </p:nvSpPr>
        <p:spPr>
          <a:xfrm>
            <a:off x="5506204" y="3649362"/>
            <a:ext cx="917342" cy="855784"/>
          </a:xfrm>
          <a:prstGeom prst="rightArrow">
            <a:avLst/>
          </a:prstGeom>
          <a:solidFill>
            <a:srgbClr val="00B05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68215-4E97-483E-AD32-E98B6DBA15C5}"/>
              </a:ext>
            </a:extLst>
          </p:cNvPr>
          <p:cNvSpPr txBox="1"/>
          <p:nvPr/>
        </p:nvSpPr>
        <p:spPr>
          <a:xfrm>
            <a:off x="441904" y="748124"/>
            <a:ext cx="4725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데이터분석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추출 및 시각화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A4EEC3-DF2E-43A5-A107-3A00EBD70ACF}"/>
              </a:ext>
            </a:extLst>
          </p:cNvPr>
          <p:cNvGrpSpPr/>
          <p:nvPr/>
        </p:nvGrpSpPr>
        <p:grpSpPr>
          <a:xfrm>
            <a:off x="6971987" y="1585546"/>
            <a:ext cx="4426124" cy="4863719"/>
            <a:chOff x="6798669" y="1585546"/>
            <a:chExt cx="3840813" cy="48637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2B1B12-4166-42F4-95D6-3C3BA7BE6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8669" y="1585546"/>
              <a:ext cx="3840813" cy="172226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9117D81-34FD-403D-BA0B-24DF80F71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363" y="3624972"/>
              <a:ext cx="3546119" cy="282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59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610373B-5796-4AD1-8C7C-5849D3866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79431"/>
            <a:ext cx="3452878" cy="2466819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26520" y="775222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시각화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 반경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1km 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포함 안되는 동 추출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A044E71B-1E38-4F20-AE90-1ED6401D2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0" y="2242965"/>
            <a:ext cx="3741466" cy="2703285"/>
          </a:xfrm>
          <a:prstGeom prst="rect">
            <a:avLst/>
          </a:prstGeom>
        </p:spPr>
      </p:pic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FB0FB69-E5C4-4C34-A847-68C382B5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582" y="2109472"/>
            <a:ext cx="3320804" cy="2836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4941DF-C552-4E45-925A-7F65333ED75D}"/>
              </a:ext>
            </a:extLst>
          </p:cNvPr>
          <p:cNvSpPr txBox="1"/>
          <p:nvPr/>
        </p:nvSpPr>
        <p:spPr>
          <a:xfrm>
            <a:off x="917693" y="5170386"/>
            <a:ext cx="2432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 충전소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1EE74-09C6-46B7-9E3E-35174EEDB153}"/>
              </a:ext>
            </a:extLst>
          </p:cNvPr>
          <p:cNvSpPr txBox="1"/>
          <p:nvPr/>
        </p:nvSpPr>
        <p:spPr>
          <a:xfrm>
            <a:off x="4810356" y="5354551"/>
            <a:ext cx="282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 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1km 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C56DF-85E7-4C6C-807C-53B88B74A68E}"/>
              </a:ext>
            </a:extLst>
          </p:cNvPr>
          <p:cNvSpPr txBox="1"/>
          <p:nvPr/>
        </p:nvSpPr>
        <p:spPr>
          <a:xfrm>
            <a:off x="8509641" y="5354551"/>
            <a:ext cx="2978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반경 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1km 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미포함 동 </a:t>
            </a:r>
          </a:p>
        </p:txBody>
      </p:sp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A6232859-3BD0-4BC9-BB09-84E72B3816CC}"/>
              </a:ext>
            </a:extLst>
          </p:cNvPr>
          <p:cNvSpPr/>
          <p:nvPr/>
        </p:nvSpPr>
        <p:spPr>
          <a:xfrm>
            <a:off x="3846972" y="3527612"/>
            <a:ext cx="817869" cy="901711"/>
          </a:xfrm>
          <a:prstGeom prst="mathPlus">
            <a:avLst/>
          </a:prstGeom>
          <a:solidFill>
            <a:srgbClr val="00B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같음 기호 20">
            <a:extLst>
              <a:ext uri="{FF2B5EF4-FFF2-40B4-BE49-F238E27FC236}">
                <a16:creationId xmlns:a16="http://schemas.microsoft.com/office/drawing/2014/main" id="{4BCAD281-0874-41AC-AC39-AE8DAC98C329}"/>
              </a:ext>
            </a:extLst>
          </p:cNvPr>
          <p:cNvSpPr/>
          <p:nvPr/>
        </p:nvSpPr>
        <p:spPr>
          <a:xfrm>
            <a:off x="8101078" y="3658083"/>
            <a:ext cx="718439" cy="724831"/>
          </a:xfrm>
          <a:prstGeom prst="mathEqual">
            <a:avLst/>
          </a:prstGeom>
          <a:solidFill>
            <a:srgbClr val="00B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21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26520" y="775222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시각화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 별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인구 산출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41ED352-47BC-4AA5-8710-C5BC5A013C4C}"/>
              </a:ext>
            </a:extLst>
          </p:cNvPr>
          <p:cNvSpPr/>
          <p:nvPr/>
        </p:nvSpPr>
        <p:spPr>
          <a:xfrm>
            <a:off x="5456705" y="3663704"/>
            <a:ext cx="525756" cy="439616"/>
          </a:xfrm>
          <a:prstGeom prst="rightArrow">
            <a:avLst/>
          </a:prstGeom>
          <a:solidFill>
            <a:srgbClr val="00B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588FA6-C7C5-48B2-9444-69A2CD8792CB}"/>
              </a:ext>
            </a:extLst>
          </p:cNvPr>
          <p:cNvGrpSpPr/>
          <p:nvPr/>
        </p:nvGrpSpPr>
        <p:grpSpPr>
          <a:xfrm>
            <a:off x="284545" y="1996396"/>
            <a:ext cx="4401209" cy="3857836"/>
            <a:chOff x="284546" y="1996396"/>
            <a:chExt cx="3718298" cy="3857836"/>
          </a:xfrm>
        </p:grpSpPr>
        <p:pic>
          <p:nvPicPr>
            <p:cNvPr id="3" name="그림 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82258ECE-DEDB-4D20-AB4B-811A9AC3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46" y="1996396"/>
              <a:ext cx="3718298" cy="333461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F94878-B9F6-46F7-BB6D-609A1F4CE20E}"/>
                </a:ext>
              </a:extLst>
            </p:cNvPr>
            <p:cNvSpPr txBox="1"/>
            <p:nvPr/>
          </p:nvSpPr>
          <p:spPr>
            <a:xfrm>
              <a:off x="616320" y="5331012"/>
              <a:ext cx="3310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서울시 행정구역</a:t>
              </a:r>
              <a:r>
                <a:rPr lang="en-US" altLang="ko-KR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동</a:t>
              </a:r>
              <a:r>
                <a:rPr lang="en-US" altLang="ko-KR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7A635D3-6065-497E-8828-53F4D4B71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42" y="1946031"/>
            <a:ext cx="4638002" cy="3334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4941DF-C552-4E45-925A-7F65333ED75D}"/>
              </a:ext>
            </a:extLst>
          </p:cNvPr>
          <p:cNvSpPr txBox="1"/>
          <p:nvPr/>
        </p:nvSpPr>
        <p:spPr>
          <a:xfrm>
            <a:off x="7960662" y="5331012"/>
            <a:ext cx="24325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 </a:t>
            </a:r>
            <a:r>
              <a:rPr lang="ko-KR" altLang="en-US" sz="2800" b="1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행정동별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직장인구</a:t>
            </a:r>
            <a:b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(20~50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8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98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26520" y="775222"/>
            <a:ext cx="5283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시각화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 </a:t>
            </a:r>
            <a:r>
              <a:rPr lang="ko-KR" altLang="en-US" sz="28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집객시설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정도 산출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1EE74-09C6-46B7-9E3E-35174EEDB153}"/>
              </a:ext>
            </a:extLst>
          </p:cNvPr>
          <p:cNvSpPr txBox="1"/>
          <p:nvPr/>
        </p:nvSpPr>
        <p:spPr>
          <a:xfrm>
            <a:off x="4801093" y="5211149"/>
            <a:ext cx="3060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b="1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집객시설</a:t>
            </a:r>
            <a:r>
              <a:rPr lang="ko-KR" altLang="en-US" sz="4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분포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C56DF-85E7-4C6C-807C-53B88B74A68E}"/>
              </a:ext>
            </a:extLst>
          </p:cNvPr>
          <p:cNvSpPr txBox="1"/>
          <p:nvPr/>
        </p:nvSpPr>
        <p:spPr>
          <a:xfrm>
            <a:off x="8850298" y="5272704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Point In Polygon</a:t>
            </a:r>
            <a:br>
              <a:rPr lang="en-US" altLang="ko-KR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ko-KR" altLang="en-US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개수 분류 </a:t>
            </a:r>
            <a:r>
              <a:rPr lang="en-US" altLang="ko-KR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4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22C5BD-8CE3-40E5-B8ED-78A550E75C88}"/>
              </a:ext>
            </a:extLst>
          </p:cNvPr>
          <p:cNvGrpSpPr/>
          <p:nvPr/>
        </p:nvGrpSpPr>
        <p:grpSpPr>
          <a:xfrm>
            <a:off x="109491" y="1907311"/>
            <a:ext cx="3535666" cy="3857836"/>
            <a:chOff x="284546" y="1996396"/>
            <a:chExt cx="3718298" cy="3857836"/>
          </a:xfrm>
        </p:grpSpPr>
        <p:pic>
          <p:nvPicPr>
            <p:cNvPr id="22" name="그림 21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E483909E-CA35-4057-97A7-613E5735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46" y="1996396"/>
              <a:ext cx="3718298" cy="333461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409037-5473-4BE3-8F2D-8BB5F9CF51A4}"/>
                </a:ext>
              </a:extLst>
            </p:cNvPr>
            <p:cNvSpPr txBox="1"/>
            <p:nvPr/>
          </p:nvSpPr>
          <p:spPr>
            <a:xfrm>
              <a:off x="616320" y="5331012"/>
              <a:ext cx="3310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서울시행정구역</a:t>
              </a:r>
              <a:r>
                <a:rPr lang="en-US" altLang="ko-KR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동</a:t>
              </a:r>
              <a:r>
                <a:rPr lang="en-US" altLang="ko-KR" sz="28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00B05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26" name="그림 2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E894683-632C-4664-97A4-C8664EF2D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38" y="2262742"/>
            <a:ext cx="3612193" cy="2453853"/>
          </a:xfrm>
          <a:prstGeom prst="rect">
            <a:avLst/>
          </a:prstGeom>
        </p:spPr>
      </p:pic>
      <p:pic>
        <p:nvPicPr>
          <p:cNvPr id="28" name="그림 2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F1D7839-508E-451E-B704-3E5C286C0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59" y="2298011"/>
            <a:ext cx="3631245" cy="2495766"/>
          </a:xfrm>
          <a:prstGeom prst="rect">
            <a:avLst/>
          </a:prstGeom>
        </p:spPr>
      </p:pic>
      <p:sp>
        <p:nvSpPr>
          <p:cNvPr id="8" name="같음 기호 7">
            <a:extLst>
              <a:ext uri="{FF2B5EF4-FFF2-40B4-BE49-F238E27FC236}">
                <a16:creationId xmlns:a16="http://schemas.microsoft.com/office/drawing/2014/main" id="{5AA56C82-BF86-4CFB-9469-1D1452DF057B}"/>
              </a:ext>
            </a:extLst>
          </p:cNvPr>
          <p:cNvSpPr/>
          <p:nvPr/>
        </p:nvSpPr>
        <p:spPr>
          <a:xfrm>
            <a:off x="7714283" y="3716775"/>
            <a:ext cx="806824" cy="732126"/>
          </a:xfrm>
          <a:prstGeom prst="mathEqual">
            <a:avLst/>
          </a:prstGeom>
          <a:solidFill>
            <a:srgbClr val="00B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17E73B6C-87DC-4CA8-8B97-F8506A9123C8}"/>
              </a:ext>
            </a:extLst>
          </p:cNvPr>
          <p:cNvSpPr/>
          <p:nvPr/>
        </p:nvSpPr>
        <p:spPr>
          <a:xfrm>
            <a:off x="3516546" y="3611950"/>
            <a:ext cx="957155" cy="941777"/>
          </a:xfrm>
          <a:prstGeom prst="mathPlus">
            <a:avLst/>
          </a:prstGeom>
          <a:solidFill>
            <a:srgbClr val="00B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05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26520" y="775222"/>
            <a:ext cx="616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시각화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조건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1,2,3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고려 하여 최종 동 산출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1EE74-09C6-46B7-9E3E-35174EEDB153}"/>
              </a:ext>
            </a:extLst>
          </p:cNvPr>
          <p:cNvSpPr txBox="1"/>
          <p:nvPr/>
        </p:nvSpPr>
        <p:spPr>
          <a:xfrm>
            <a:off x="550985" y="5244414"/>
            <a:ext cx="3200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 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부족한 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C56DF-85E7-4C6C-807C-53B88B74A68E}"/>
              </a:ext>
            </a:extLst>
          </p:cNvPr>
          <p:cNvSpPr txBox="1"/>
          <p:nvPr/>
        </p:nvSpPr>
        <p:spPr>
          <a:xfrm>
            <a:off x="8658705" y="5232553"/>
            <a:ext cx="3200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인구수</a:t>
            </a:r>
            <a:r>
              <a:rPr lang="ko-KR" altLang="en-US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상위</a:t>
            </a:r>
            <a:r>
              <a:rPr lang="en-US" altLang="ko-KR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50</a:t>
            </a:r>
            <a:r>
              <a:rPr lang="ko-KR" altLang="en-US" sz="2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C03224-F66B-4735-B4FE-871AE6800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79" y="2096915"/>
            <a:ext cx="3200677" cy="25453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1952CA-1A10-4371-BEC7-E6060B811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5" y="2126204"/>
            <a:ext cx="3200678" cy="26977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2F176B4-B782-4C63-85B0-F2780AEBF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9" y="2006136"/>
            <a:ext cx="3709402" cy="2845727"/>
          </a:xfrm>
          <a:prstGeom prst="rect">
            <a:avLst/>
          </a:prstGeom>
        </p:spPr>
      </p:pic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A3FE1DD1-3F0B-4FF6-B4B0-5BC9A22F142A}"/>
              </a:ext>
            </a:extLst>
          </p:cNvPr>
          <p:cNvSpPr/>
          <p:nvPr/>
        </p:nvSpPr>
        <p:spPr>
          <a:xfrm>
            <a:off x="3510056" y="3415053"/>
            <a:ext cx="767394" cy="761312"/>
          </a:xfrm>
          <a:prstGeom prst="mathPlus">
            <a:avLst/>
          </a:prstGeom>
          <a:solidFill>
            <a:srgbClr val="00B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ECF198-38FA-4A19-AEC3-69E9F0B09B80}"/>
              </a:ext>
            </a:extLst>
          </p:cNvPr>
          <p:cNvSpPr txBox="1"/>
          <p:nvPr/>
        </p:nvSpPr>
        <p:spPr>
          <a:xfrm>
            <a:off x="4192100" y="5232553"/>
            <a:ext cx="4135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b="1" spc="-15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집객시설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개수 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&gt;15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↑ 동</a:t>
            </a:r>
          </a:p>
        </p:txBody>
      </p:sp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6E743FB8-289E-473C-A9DA-B21CFC419F23}"/>
              </a:ext>
            </a:extLst>
          </p:cNvPr>
          <p:cNvSpPr/>
          <p:nvPr/>
        </p:nvSpPr>
        <p:spPr>
          <a:xfrm>
            <a:off x="7430356" y="3415053"/>
            <a:ext cx="767394" cy="761312"/>
          </a:xfrm>
          <a:prstGeom prst="mathPlus">
            <a:avLst/>
          </a:prstGeom>
          <a:solidFill>
            <a:srgbClr val="00B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16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26520" y="775222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시각화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Clustering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B4AC41-9367-4722-B2F8-50ECF1003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315767"/>
              </p:ext>
            </p:extLst>
          </p:nvPr>
        </p:nvGraphicFramePr>
        <p:xfrm>
          <a:off x="426520" y="2096915"/>
          <a:ext cx="11243802" cy="393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934">
                  <a:extLst>
                    <a:ext uri="{9D8B030D-6E8A-4147-A177-3AD203B41FA5}">
                      <a16:colId xmlns:a16="http://schemas.microsoft.com/office/drawing/2014/main" val="3286378282"/>
                    </a:ext>
                  </a:extLst>
                </a:gridCol>
                <a:gridCol w="3747934">
                  <a:extLst>
                    <a:ext uri="{9D8B030D-6E8A-4147-A177-3AD203B41FA5}">
                      <a16:colId xmlns:a16="http://schemas.microsoft.com/office/drawing/2014/main" val="2196933960"/>
                    </a:ext>
                  </a:extLst>
                </a:gridCol>
                <a:gridCol w="3747934">
                  <a:extLst>
                    <a:ext uri="{9D8B030D-6E8A-4147-A177-3AD203B41FA5}">
                      <a16:colId xmlns:a16="http://schemas.microsoft.com/office/drawing/2014/main" val="1992659015"/>
                    </a:ext>
                  </a:extLst>
                </a:gridCol>
              </a:tblGrid>
              <a:tr h="523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충전소 부족 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and </a:t>
                      </a:r>
                      <a:r>
                        <a:rPr lang="ko-KR" altLang="en-US" sz="2400" b="1" kern="1200" spc="-1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집객시설</a:t>
                      </a:r>
                      <a:endParaRPr lang="ko-KR" altLang="en-US" sz="24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충전소 부족 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and 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인구 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Top 50</a:t>
                      </a:r>
                      <a:endParaRPr lang="ko-KR" altLang="en-US" sz="24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400" b="1" kern="1200" spc="-1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집객시설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and 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인구 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Top50</a:t>
                      </a:r>
                      <a:endParaRPr lang="ko-KR" altLang="en-US" sz="24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067730"/>
                  </a:ext>
                </a:extLst>
              </a:tr>
              <a:tr h="1214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가락동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가양동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개봉동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개포동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고척동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공릉동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구로동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구의동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길음동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논현동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대림동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대치동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도곡동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돈암동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독산동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도봉동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등촌동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목동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면목동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방배동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반포동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방화동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방학동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봉천동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상계동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</a:t>
                      </a:r>
                      <a:b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사당동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삼성동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불광동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상도동 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서초동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송파동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신길동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신내동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시흥동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신사동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신당동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신월동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신천동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역삼동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오류동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염창동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응암동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잠실동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자양동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이촌동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월계동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이문동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장지동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중계동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전농동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청담동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천호동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창동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정릉동</a:t>
                      </a:r>
                      <a:r>
                        <a:rPr lang="en-US" altLang="ko-KR" sz="1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잠원동</a:t>
                      </a:r>
                      <a:endParaRPr lang="ko-KR" altLang="en-US" sz="20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길동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광장동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대방동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삼전동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2400" b="1" kern="1200" spc="-1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석관동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석촌동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연희동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염창동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오금동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32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잠원동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32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장지동</a:t>
                      </a:r>
                    </a:p>
                    <a:p>
                      <a:pPr algn="ctr" latinLnBrk="1"/>
                      <a:endParaRPr lang="en-US" altLang="ko-KR" sz="24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24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신도림동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염창동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32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잠원동</a:t>
                      </a:r>
                      <a: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, </a:t>
                      </a:r>
                      <a:br>
                        <a:rPr lang="en-US" altLang="ko-KR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</a:br>
                      <a:r>
                        <a:rPr lang="ko-KR" altLang="en-US" sz="32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장지동</a:t>
                      </a:r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76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82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CD309D-10C8-4FBA-910E-88F9AF297479}"/>
              </a:ext>
            </a:extLst>
          </p:cNvPr>
          <p:cNvSpPr txBox="1"/>
          <p:nvPr/>
        </p:nvSpPr>
        <p:spPr>
          <a:xfrm>
            <a:off x="3520141" y="2569685"/>
            <a:ext cx="5151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상황분석</a:t>
            </a:r>
          </a:p>
        </p:txBody>
      </p:sp>
    </p:spTree>
    <p:extLst>
      <p:ext uri="{BB962C8B-B14F-4D97-AF65-F5344CB8AC3E}">
        <p14:creationId xmlns:p14="http://schemas.microsoft.com/office/powerpoint/2010/main" val="1703802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26520" y="775222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최종적지선정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941DF-C552-4E45-925A-7F65333ED75D}"/>
              </a:ext>
            </a:extLst>
          </p:cNvPr>
          <p:cNvSpPr txBox="1"/>
          <p:nvPr/>
        </p:nvSpPr>
        <p:spPr>
          <a:xfrm>
            <a:off x="321595" y="5559558"/>
            <a:ext cx="279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 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1.5km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버퍼</a:t>
            </a:r>
          </a:p>
        </p:txBody>
      </p:sp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1013D06-BBE0-4C95-81A6-35E9C7A52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7" y="2376861"/>
            <a:ext cx="3327065" cy="2655800"/>
          </a:xfrm>
          <a:prstGeom prst="rect">
            <a:avLst/>
          </a:prstGeom>
        </p:spPr>
      </p:pic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821492D6-C107-4A1A-8BDE-06E558851E83}"/>
              </a:ext>
            </a:extLst>
          </p:cNvPr>
          <p:cNvSpPr/>
          <p:nvPr/>
        </p:nvSpPr>
        <p:spPr>
          <a:xfrm>
            <a:off x="3475892" y="3429000"/>
            <a:ext cx="767394" cy="761312"/>
          </a:xfrm>
          <a:prstGeom prst="mathPlus">
            <a:avLst/>
          </a:prstGeom>
          <a:solidFill>
            <a:srgbClr val="00B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A9AF21D-12D7-41C4-8E29-067FF9EA3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60" y="1890301"/>
            <a:ext cx="3068780" cy="33484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8D2005-C2A3-48D7-A470-2427B9A5947C}"/>
              </a:ext>
            </a:extLst>
          </p:cNvPr>
          <p:cNvSpPr txBox="1"/>
          <p:nvPr/>
        </p:nvSpPr>
        <p:spPr>
          <a:xfrm>
            <a:off x="4281660" y="5559558"/>
            <a:ext cx="332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반경 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1.5km 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미포함 동 </a:t>
            </a:r>
          </a:p>
        </p:txBody>
      </p:sp>
      <p:pic>
        <p:nvPicPr>
          <p:cNvPr id="15" name="그림 1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DB52A4A-2A5D-48AC-8B47-72F2AFA5F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56" y="2198077"/>
            <a:ext cx="3324594" cy="2878015"/>
          </a:xfrm>
          <a:prstGeom prst="rect">
            <a:avLst/>
          </a:prstGeom>
        </p:spPr>
      </p:pic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1856AEF0-4855-49CE-9AFA-C105B3423EBF}"/>
              </a:ext>
            </a:extLst>
          </p:cNvPr>
          <p:cNvSpPr/>
          <p:nvPr/>
        </p:nvSpPr>
        <p:spPr>
          <a:xfrm>
            <a:off x="7495202" y="3429000"/>
            <a:ext cx="767394" cy="761312"/>
          </a:xfrm>
          <a:prstGeom prst="mathPlus">
            <a:avLst/>
          </a:prstGeom>
          <a:solidFill>
            <a:srgbClr val="00B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1436E0-21DA-4086-9DAF-C7E12F2DA612}"/>
              </a:ext>
            </a:extLst>
          </p:cNvPr>
          <p:cNvSpPr txBox="1"/>
          <p:nvPr/>
        </p:nvSpPr>
        <p:spPr>
          <a:xfrm>
            <a:off x="8472660" y="5559558"/>
            <a:ext cx="3326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잠원동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ko-KR" altLang="en-US" sz="32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장지동</a:t>
            </a:r>
            <a:endParaRPr lang="ko-KR" altLang="en-US" sz="28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615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2188420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적지선정론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26520" y="775222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최종적지선정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A57E11-F349-462A-B495-F81C47D85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52" y="1980044"/>
            <a:ext cx="6666794" cy="44319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8E2918-A06F-4348-9CD8-68B76950F4AF}"/>
              </a:ext>
            </a:extLst>
          </p:cNvPr>
          <p:cNvSpPr/>
          <p:nvPr/>
        </p:nvSpPr>
        <p:spPr>
          <a:xfrm>
            <a:off x="1243912" y="1980044"/>
            <a:ext cx="26468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6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장지동</a:t>
            </a:r>
            <a:r>
              <a:rPr lang="en-US" altLang="ko-KR" sz="6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endParaRPr lang="ko-KR" altLang="en-US" sz="6000" dirty="0"/>
          </a:p>
        </p:txBody>
      </p:sp>
      <p:sp>
        <p:nvSpPr>
          <p:cNvPr id="20" name="폭발: 8pt 19">
            <a:extLst>
              <a:ext uri="{FF2B5EF4-FFF2-40B4-BE49-F238E27FC236}">
                <a16:creationId xmlns:a16="http://schemas.microsoft.com/office/drawing/2014/main" id="{0A1201EC-25A1-497C-A74D-27C8E00C33B7}"/>
              </a:ext>
            </a:extLst>
          </p:cNvPr>
          <p:cNvSpPr/>
          <p:nvPr/>
        </p:nvSpPr>
        <p:spPr>
          <a:xfrm>
            <a:off x="8779910" y="5021127"/>
            <a:ext cx="908475" cy="887304"/>
          </a:xfrm>
          <a:prstGeom prst="irregularSeal1">
            <a:avLst/>
          </a:prstGeom>
          <a:noFill/>
          <a:ln w="31750">
            <a:gradFill>
              <a:gsLst>
                <a:gs pos="0">
                  <a:srgbClr val="C00000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6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588643-DA70-491F-BE76-39830AE517C4}"/>
              </a:ext>
            </a:extLst>
          </p:cNvPr>
          <p:cNvSpPr txBox="1"/>
          <p:nvPr/>
        </p:nvSpPr>
        <p:spPr>
          <a:xfrm>
            <a:off x="2534024" y="2372462"/>
            <a:ext cx="712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문제상황</a:t>
            </a:r>
            <a:endParaRPr lang="en-US" altLang="ko-KR" sz="96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불법주정차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48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9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787669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문제상황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86849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충전소에 불법주정차 되어있는 차량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919A1-FDA0-4223-BFD5-48C6A6E8F3AE}"/>
              </a:ext>
            </a:extLst>
          </p:cNvPr>
          <p:cNvSpPr txBox="1"/>
          <p:nvPr/>
        </p:nvSpPr>
        <p:spPr>
          <a:xfrm>
            <a:off x="8226604" y="3477648"/>
            <a:ext cx="42731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</a:t>
            </a:r>
            <a:br>
              <a:rPr lang="en-US" altLang="ko-KR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불법주정차 문제</a:t>
            </a:r>
            <a:br>
              <a:rPr lang="en-US" altLang="ko-KR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발생</a:t>
            </a:r>
            <a:endParaRPr lang="ko-KR" altLang="en-US" sz="36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C6E83C-FEE3-4CCB-8AAB-A3290AD9A426}"/>
              </a:ext>
            </a:extLst>
          </p:cNvPr>
          <p:cNvGrpSpPr/>
          <p:nvPr/>
        </p:nvGrpSpPr>
        <p:grpSpPr>
          <a:xfrm>
            <a:off x="4259486" y="2769012"/>
            <a:ext cx="3618471" cy="3618471"/>
            <a:chOff x="6348305" y="799068"/>
            <a:chExt cx="3618471" cy="361847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6F8FF79-37ED-4FF0-9DE9-A7E84026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8305" y="799068"/>
              <a:ext cx="3618471" cy="361847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1B50E2D-207F-4932-946B-4D0C7FF62A43}"/>
                </a:ext>
              </a:extLst>
            </p:cNvPr>
            <p:cNvSpPr/>
            <p:nvPr/>
          </p:nvSpPr>
          <p:spPr>
            <a:xfrm>
              <a:off x="8032033" y="3604438"/>
              <a:ext cx="899315" cy="1169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F497EC-343C-4211-B6E3-DFE9CDC6D716}"/>
              </a:ext>
            </a:extLst>
          </p:cNvPr>
          <p:cNvGrpSpPr/>
          <p:nvPr/>
        </p:nvGrpSpPr>
        <p:grpSpPr>
          <a:xfrm>
            <a:off x="222078" y="2769012"/>
            <a:ext cx="3626708" cy="3626708"/>
            <a:chOff x="1967835" y="799068"/>
            <a:chExt cx="3626708" cy="36267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351D4B6-D81E-4E97-8CEC-72AC0265A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835" y="799068"/>
              <a:ext cx="3626708" cy="362670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F393A50-74B9-479F-BA52-D2B3C9000606}"/>
                </a:ext>
              </a:extLst>
            </p:cNvPr>
            <p:cNvSpPr/>
            <p:nvPr/>
          </p:nvSpPr>
          <p:spPr>
            <a:xfrm rot="18907140">
              <a:off x="2830571" y="2922063"/>
              <a:ext cx="351636" cy="13470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71C1472F-4DD2-4A6D-A69C-7D9C8AF15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7" y="1729538"/>
            <a:ext cx="7529127" cy="8573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59B1FBF-F648-4D98-A693-13670DF6A8D0}"/>
              </a:ext>
            </a:extLst>
          </p:cNvPr>
          <p:cNvSpPr/>
          <p:nvPr/>
        </p:nvSpPr>
        <p:spPr>
          <a:xfrm>
            <a:off x="8124699" y="4063026"/>
            <a:ext cx="615591" cy="569130"/>
          </a:xfrm>
          <a:prstGeom prst="rightArrow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3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787669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문제상황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7765" y="786848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충전소에 불법주정차 문제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A07845-CB20-46BA-A4AE-FB73C2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4" y="2439594"/>
            <a:ext cx="4683089" cy="3840800"/>
          </a:xfrm>
          <a:prstGeom prst="rect">
            <a:avLst/>
          </a:prstGeom>
        </p:spPr>
      </p:pic>
      <p:pic>
        <p:nvPicPr>
          <p:cNvPr id="11" name="그림 10" descr="개체이(가) 표시된 사진&#10;&#10;자동 생성된 설명">
            <a:extLst>
              <a:ext uri="{FF2B5EF4-FFF2-40B4-BE49-F238E27FC236}">
                <a16:creationId xmlns:a16="http://schemas.microsoft.com/office/drawing/2014/main" id="{0E583628-4B12-4E97-8CC9-BA53AB9B1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41" y="1588978"/>
            <a:ext cx="6816681" cy="731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5A70DDB2-3C65-4443-AF06-664838474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59" y="2439594"/>
            <a:ext cx="4909879" cy="36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588643-DA70-491F-BE76-39830AE517C4}"/>
              </a:ext>
            </a:extLst>
          </p:cNvPr>
          <p:cNvSpPr txBox="1"/>
          <p:nvPr/>
        </p:nvSpPr>
        <p:spPr>
          <a:xfrm>
            <a:off x="2534024" y="2372462"/>
            <a:ext cx="71239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9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방법론</a:t>
            </a:r>
            <a:endParaRPr lang="en-US" altLang="ko-KR" sz="96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dist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(Template Matching + Feature Matching)</a:t>
            </a:r>
            <a:endParaRPr lang="ko-KR" altLang="en-US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099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386918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방법론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86848"/>
            <a:ext cx="3353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Template Matching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7883AA-8570-4F6B-B382-92495D239690}"/>
              </a:ext>
            </a:extLst>
          </p:cNvPr>
          <p:cNvSpPr txBox="1"/>
          <p:nvPr/>
        </p:nvSpPr>
        <p:spPr>
          <a:xfrm>
            <a:off x="1529072" y="5660411"/>
            <a:ext cx="971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Method Of Template Matching</a:t>
            </a:r>
            <a:endParaRPr lang="ko-KR" altLang="en-US" sz="48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C14B73-C88F-436B-B8DF-876891D68ED2}"/>
              </a:ext>
            </a:extLst>
          </p:cNvPr>
          <p:cNvGrpSpPr/>
          <p:nvPr/>
        </p:nvGrpSpPr>
        <p:grpSpPr>
          <a:xfrm>
            <a:off x="1238174" y="1504977"/>
            <a:ext cx="10381101" cy="3848045"/>
            <a:chOff x="96021" y="2435524"/>
            <a:chExt cx="10381101" cy="384804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42DAC9-3387-4E10-9FB3-2D4339DABFB6}"/>
                </a:ext>
              </a:extLst>
            </p:cNvPr>
            <p:cNvSpPr/>
            <p:nvPr/>
          </p:nvSpPr>
          <p:spPr>
            <a:xfrm>
              <a:off x="96021" y="3059723"/>
              <a:ext cx="3391594" cy="3223846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8AAE53-E3FD-4BCE-84F2-91530C101DC2}"/>
                </a:ext>
              </a:extLst>
            </p:cNvPr>
            <p:cNvSpPr/>
            <p:nvPr/>
          </p:nvSpPr>
          <p:spPr>
            <a:xfrm>
              <a:off x="7085528" y="3059723"/>
              <a:ext cx="3391594" cy="3223846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9A1892-C302-4423-BE41-509FC6005184}"/>
                </a:ext>
              </a:extLst>
            </p:cNvPr>
            <p:cNvSpPr/>
            <p:nvPr/>
          </p:nvSpPr>
          <p:spPr>
            <a:xfrm>
              <a:off x="4487959" y="3236103"/>
              <a:ext cx="1674163" cy="959330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Correlations</a:t>
              </a:r>
              <a:endParaRPr lang="ko-KR" altLang="en-US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17125A1-66AB-4698-B774-0188E455A24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1447529" y="3715768"/>
              <a:ext cx="3040430" cy="1643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B1A8226-DD2B-400E-87E0-239FDDE6F18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6162122" y="3715768"/>
              <a:ext cx="1846812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1A348A-F5B1-492B-9F1B-A57D6EAB027F}"/>
                </a:ext>
              </a:extLst>
            </p:cNvPr>
            <p:cNvSpPr/>
            <p:nvPr/>
          </p:nvSpPr>
          <p:spPr>
            <a:xfrm>
              <a:off x="896471" y="3445436"/>
              <a:ext cx="1027953" cy="75190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81D77EA-BD25-43D1-9FD2-48DF8FEF738F}"/>
                </a:ext>
              </a:extLst>
            </p:cNvPr>
            <p:cNvSpPr/>
            <p:nvPr/>
          </p:nvSpPr>
          <p:spPr>
            <a:xfrm>
              <a:off x="1326776" y="3633694"/>
              <a:ext cx="203200" cy="1974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611F6D-825A-49DF-A865-07C605DC6EE2}"/>
                </a:ext>
              </a:extLst>
            </p:cNvPr>
            <p:cNvSpPr txBox="1"/>
            <p:nvPr/>
          </p:nvSpPr>
          <p:spPr>
            <a:xfrm>
              <a:off x="1171389" y="3752825"/>
              <a:ext cx="787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X,Y</a:t>
              </a:r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88DC054-AA00-4EF0-90B1-FBA57849B5A5}"/>
                </a:ext>
              </a:extLst>
            </p:cNvPr>
            <p:cNvSpPr/>
            <p:nvPr/>
          </p:nvSpPr>
          <p:spPr>
            <a:xfrm>
              <a:off x="8055589" y="3617040"/>
              <a:ext cx="203200" cy="1974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0FA53D-8D1D-4230-9D99-ED6249DC8B7C}"/>
                </a:ext>
              </a:extLst>
            </p:cNvPr>
            <p:cNvSpPr txBox="1"/>
            <p:nvPr/>
          </p:nvSpPr>
          <p:spPr>
            <a:xfrm>
              <a:off x="7898450" y="3754777"/>
              <a:ext cx="787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X’,Y’</a:t>
              </a:r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3C33BF-47AF-43DA-AC8B-2E8905129C9A}"/>
                </a:ext>
              </a:extLst>
            </p:cNvPr>
            <p:cNvSpPr txBox="1"/>
            <p:nvPr/>
          </p:nvSpPr>
          <p:spPr>
            <a:xfrm>
              <a:off x="494344" y="2435525"/>
              <a:ext cx="2071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Input Image</a:t>
              </a:r>
              <a:endPara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559357-A313-4DCC-A826-5ED7AD04FB4C}"/>
                </a:ext>
              </a:extLst>
            </p:cNvPr>
            <p:cNvSpPr txBox="1"/>
            <p:nvPr/>
          </p:nvSpPr>
          <p:spPr>
            <a:xfrm>
              <a:off x="7462378" y="2435524"/>
              <a:ext cx="2266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Output Image</a:t>
              </a:r>
              <a:endPara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68B87AE-6D6A-4282-A5D0-6A296928A408}"/>
                </a:ext>
              </a:extLst>
            </p:cNvPr>
            <p:cNvCxnSpPr>
              <a:cxnSpLocks/>
            </p:cNvCxnSpPr>
            <p:nvPr/>
          </p:nvCxnSpPr>
          <p:spPr>
            <a:xfrm>
              <a:off x="1924424" y="4195433"/>
              <a:ext cx="1241918" cy="133750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8F6223-CC09-4E33-B1C9-C0D672390EDB}"/>
                </a:ext>
              </a:extLst>
            </p:cNvPr>
            <p:cNvSpPr txBox="1"/>
            <p:nvPr/>
          </p:nvSpPr>
          <p:spPr>
            <a:xfrm>
              <a:off x="3035336" y="5510801"/>
              <a:ext cx="194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Template Image</a:t>
              </a:r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9EB841-3C45-493D-87B2-9AA3D6BBF733}"/>
                </a:ext>
              </a:extLst>
            </p:cNvPr>
            <p:cNvSpPr txBox="1"/>
            <p:nvPr/>
          </p:nvSpPr>
          <p:spPr>
            <a:xfrm>
              <a:off x="3610205" y="3251899"/>
              <a:ext cx="708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I(X,Y)</a:t>
              </a:r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21B6C4-E920-4CEC-8FC0-3676791A0EC9}"/>
                </a:ext>
              </a:extLst>
            </p:cNvPr>
            <p:cNvSpPr txBox="1"/>
            <p:nvPr/>
          </p:nvSpPr>
          <p:spPr>
            <a:xfrm>
              <a:off x="6112095" y="3236103"/>
              <a:ext cx="94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O(X’,Y’)</a:t>
              </a:r>
              <a:endPara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652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386918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방법론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7766" y="782878"/>
            <a:ext cx="315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Template &amp; Image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B457BA-ABDD-425A-9793-4474B578A3AB}"/>
              </a:ext>
            </a:extLst>
          </p:cNvPr>
          <p:cNvSpPr txBox="1"/>
          <p:nvPr/>
        </p:nvSpPr>
        <p:spPr>
          <a:xfrm>
            <a:off x="1247561" y="5360253"/>
            <a:ext cx="41978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Template</a:t>
            </a:r>
            <a:endParaRPr lang="ko-KR" altLang="en-US" sz="66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714E5C-967D-4DF3-B051-B80BAFAB39F5}"/>
              </a:ext>
            </a:extLst>
          </p:cNvPr>
          <p:cNvSpPr txBox="1"/>
          <p:nvPr/>
        </p:nvSpPr>
        <p:spPr>
          <a:xfrm>
            <a:off x="6142367" y="5129421"/>
            <a:ext cx="5241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Image</a:t>
            </a:r>
            <a:endParaRPr lang="ko-KR" altLang="en-US" sz="96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813420A-4525-4B0D-B8EF-8A99F15BAE82}"/>
              </a:ext>
            </a:extLst>
          </p:cNvPr>
          <p:cNvSpPr/>
          <p:nvPr/>
        </p:nvSpPr>
        <p:spPr>
          <a:xfrm>
            <a:off x="1567488" y="1650356"/>
            <a:ext cx="3358662" cy="3709897"/>
          </a:xfrm>
          <a:prstGeom prst="roundRect">
            <a:avLst>
              <a:gd name="adj" fmla="val 811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269A6DC-500B-455D-B059-FBA5D43365E5}"/>
              </a:ext>
            </a:extLst>
          </p:cNvPr>
          <p:cNvSpPr/>
          <p:nvPr/>
        </p:nvSpPr>
        <p:spPr>
          <a:xfrm>
            <a:off x="5765296" y="1650356"/>
            <a:ext cx="5995466" cy="3709897"/>
          </a:xfrm>
          <a:prstGeom prst="roundRect">
            <a:avLst>
              <a:gd name="adj" fmla="val 8115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742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386918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방법론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7959" y="787089"/>
            <a:ext cx="8246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Multi Scale Template Matching &amp; Feature Matching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B457BA-ABDD-425A-9793-4474B578A3AB}"/>
              </a:ext>
            </a:extLst>
          </p:cNvPr>
          <p:cNvSpPr txBox="1"/>
          <p:nvPr/>
        </p:nvSpPr>
        <p:spPr>
          <a:xfrm>
            <a:off x="-891900" y="1705708"/>
            <a:ext cx="907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 Scale Template Matching</a:t>
            </a:r>
            <a:endParaRPr lang="ko-KR" altLang="en-US" sz="36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1D988-40AE-4CFE-9808-7AE5B308636A}"/>
              </a:ext>
            </a:extLst>
          </p:cNvPr>
          <p:cNvSpPr txBox="1"/>
          <p:nvPr/>
        </p:nvSpPr>
        <p:spPr>
          <a:xfrm>
            <a:off x="344883" y="2588659"/>
            <a:ext cx="1061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Image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크기를 줄이거나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늘려서 정밀하게 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Template Matching </a:t>
            </a:r>
            <a:endParaRPr lang="ko-KR" altLang="en-US" sz="28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92D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179D6B-553D-45EC-BEFA-EE4C0C5EC0A1}"/>
              </a:ext>
            </a:extLst>
          </p:cNvPr>
          <p:cNvSpPr/>
          <p:nvPr/>
        </p:nvSpPr>
        <p:spPr>
          <a:xfrm>
            <a:off x="287839" y="3653299"/>
            <a:ext cx="3960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Feature</a:t>
            </a:r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Matching</a:t>
            </a:r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B31D3-4BDA-4F1B-986D-298781EEB48F}"/>
              </a:ext>
            </a:extLst>
          </p:cNvPr>
          <p:cNvSpPr txBox="1"/>
          <p:nvPr/>
        </p:nvSpPr>
        <p:spPr>
          <a:xfrm>
            <a:off x="210067" y="4841050"/>
            <a:ext cx="1061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Template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Image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찾은 </a:t>
            </a:r>
            <a:r>
              <a:rPr lang="en-US" altLang="ko-KR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Template</a:t>
            </a:r>
            <a:r>
              <a:rPr lang="ko-KR" altLang="en-US" sz="28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정밀한 유사성 검토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F68AE7-4593-4B18-87E8-9C84DA95F2B8}"/>
              </a:ext>
            </a:extLst>
          </p:cNvPr>
          <p:cNvGrpSpPr/>
          <p:nvPr/>
        </p:nvGrpSpPr>
        <p:grpSpPr>
          <a:xfrm>
            <a:off x="0" y="-3855444"/>
            <a:ext cx="12192000" cy="14719138"/>
            <a:chOff x="3148639" y="-1124436"/>
            <a:chExt cx="12192000" cy="14719138"/>
          </a:xfrm>
        </p:grpSpPr>
        <p:pic>
          <p:nvPicPr>
            <p:cNvPr id="18" name="그림 17" descr="앉아있는, 실내이(가) 표시된 사진&#10;&#10;자동 생성된 설명">
              <a:extLst>
                <a:ext uri="{FF2B5EF4-FFF2-40B4-BE49-F238E27FC236}">
                  <a16:creationId xmlns:a16="http://schemas.microsoft.com/office/drawing/2014/main" id="{BE626EB9-76E5-459C-8793-4C13803D1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639" y="-1124436"/>
              <a:ext cx="12192000" cy="14719138"/>
            </a:xfrm>
            <a:prstGeom prst="rect">
              <a:avLst/>
            </a:prstGeom>
          </p:spPr>
        </p:pic>
        <p:pic>
          <p:nvPicPr>
            <p:cNvPr id="8" name="그림 7" descr="모니터, 텔레비전, 개체, 시계이(가) 표시된 사진&#10;&#10;자동 생성된 설명">
              <a:extLst>
                <a:ext uri="{FF2B5EF4-FFF2-40B4-BE49-F238E27FC236}">
                  <a16:creationId xmlns:a16="http://schemas.microsoft.com/office/drawing/2014/main" id="{D0E4C9A9-2C18-46C9-8405-71FF773A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1415" y="5695802"/>
              <a:ext cx="4857458" cy="1233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89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588643-DA70-491F-BE76-39830AE517C4}"/>
              </a:ext>
            </a:extLst>
          </p:cNvPr>
          <p:cNvSpPr txBox="1"/>
          <p:nvPr/>
        </p:nvSpPr>
        <p:spPr>
          <a:xfrm>
            <a:off x="2534024" y="2372462"/>
            <a:ext cx="712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방법론</a:t>
            </a:r>
            <a:br>
              <a:rPr lang="en-US" altLang="ko-KR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색깔로 번호판 인식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48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79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8DD41939-7E20-463A-A655-D8A43FD3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6" y="2030721"/>
            <a:ext cx="9959542" cy="4420696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787669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상황분석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177BDF-1467-44D1-A946-8D7C8D7B58CD}"/>
              </a:ext>
            </a:extLst>
          </p:cNvPr>
          <p:cNvSpPr txBox="1"/>
          <p:nvPr/>
        </p:nvSpPr>
        <p:spPr>
          <a:xfrm>
            <a:off x="441904" y="761859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 대기 현황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6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386918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방법론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30181" y="786848"/>
            <a:ext cx="327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번호판의 종류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DE2B2D-6E97-4440-A6F8-01D0FDB3D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11" y="1820948"/>
            <a:ext cx="5026239" cy="463497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5B7C29A-209E-44A8-90EB-849829403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350" y="1820948"/>
            <a:ext cx="5120687" cy="46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8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386918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방법론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12596" y="786848"/>
            <a:ext cx="4573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성능평가를 위한 다양한 조건들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텍스트, 책이(가) 표시된 사진&#10;&#10;자동 생성된 설명">
            <a:extLst>
              <a:ext uri="{FF2B5EF4-FFF2-40B4-BE49-F238E27FC236}">
                <a16:creationId xmlns:a16="http://schemas.microsoft.com/office/drawing/2014/main" id="{51675DA3-BCC6-449D-817C-5CD2BD35B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7" y="1965876"/>
            <a:ext cx="5307740" cy="4387112"/>
          </a:xfrm>
          <a:prstGeom prst="rect">
            <a:avLst/>
          </a:prstGeom>
        </p:spPr>
      </p:pic>
      <p:pic>
        <p:nvPicPr>
          <p:cNvPr id="11" name="그림 10" descr="자동차, 텍스트이(가) 표시된 사진&#10;&#10;자동 생성된 설명">
            <a:extLst>
              <a:ext uri="{FF2B5EF4-FFF2-40B4-BE49-F238E27FC236}">
                <a16:creationId xmlns:a16="http://schemas.microsoft.com/office/drawing/2014/main" id="{83E200EA-CDBF-4094-9752-5213F69C6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78" y="2096914"/>
            <a:ext cx="5476317" cy="42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6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386918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방법론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09191" y="786848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실행결과 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79BD09-9BDE-49CC-92F4-9963910DA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233" y="4197253"/>
            <a:ext cx="3438850" cy="14208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0119D2-35AE-471D-8728-06A930488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936" y="4197253"/>
            <a:ext cx="3241366" cy="1420870"/>
          </a:xfrm>
          <a:prstGeom prst="rect">
            <a:avLst/>
          </a:prstGeom>
        </p:spPr>
      </p:pic>
      <p:pic>
        <p:nvPicPr>
          <p:cNvPr id="15" name="그림 14" descr="표지판이(가) 표시된 사진&#10;&#10;자동 생성된 설명">
            <a:extLst>
              <a:ext uri="{FF2B5EF4-FFF2-40B4-BE49-F238E27FC236}">
                <a16:creationId xmlns:a16="http://schemas.microsoft.com/office/drawing/2014/main" id="{2C0D7C16-A169-4B8D-969B-010C32EC9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5" y="4197253"/>
            <a:ext cx="3942029" cy="14261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207636-D6E1-4C14-A145-C09031C2F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936" y="1918857"/>
            <a:ext cx="3241366" cy="15953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F422B4-76F2-49C4-BEC7-5FF86D004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5" y="1918857"/>
            <a:ext cx="3942030" cy="15953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177AD6-1312-406D-A940-DD0E6FE92D29}"/>
              </a:ext>
            </a:extLst>
          </p:cNvPr>
          <p:cNvSpPr txBox="1"/>
          <p:nvPr/>
        </p:nvSpPr>
        <p:spPr>
          <a:xfrm>
            <a:off x="363517" y="3586030"/>
            <a:ext cx="355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빛 반사가 발생한 번호판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C04FE0-A9CE-4B16-8C2F-E1F0B96AC5CA}"/>
              </a:ext>
            </a:extLst>
          </p:cNvPr>
          <p:cNvSpPr txBox="1"/>
          <p:nvPr/>
        </p:nvSpPr>
        <p:spPr>
          <a:xfrm>
            <a:off x="4348248" y="3584935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흙탕물이 튀긴 번호판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1E0772-AF67-4D1C-9DDF-A95543418892}"/>
              </a:ext>
            </a:extLst>
          </p:cNvPr>
          <p:cNvSpPr txBox="1"/>
          <p:nvPr/>
        </p:nvSpPr>
        <p:spPr>
          <a:xfrm>
            <a:off x="867009" y="5618123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불량부착 번호판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59BEED-87A2-415E-B96F-CD396CE874D7}"/>
              </a:ext>
            </a:extLst>
          </p:cNvPr>
          <p:cNvSpPr txBox="1"/>
          <p:nvPr/>
        </p:nvSpPr>
        <p:spPr>
          <a:xfrm>
            <a:off x="4588100" y="5618123"/>
            <a:ext cx="2811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Blur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처리 된 번호판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4670F2-E68D-4FC7-8E36-9BD2E28346FA}"/>
              </a:ext>
            </a:extLst>
          </p:cNvPr>
          <p:cNvSpPr txBox="1"/>
          <p:nvPr/>
        </p:nvSpPr>
        <p:spPr>
          <a:xfrm>
            <a:off x="8601042" y="5618123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노랑색 번호판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EA5F00-23D2-4B06-98BE-0FB0EC6F0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95" y="1918857"/>
            <a:ext cx="3057952" cy="15953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0C88B5-741E-47AE-9589-F69F4C125B2A}"/>
              </a:ext>
            </a:extLst>
          </p:cNvPr>
          <p:cNvSpPr txBox="1"/>
          <p:nvPr/>
        </p:nvSpPr>
        <p:spPr>
          <a:xfrm>
            <a:off x="8343760" y="3584935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찌그러진 번호판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75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386918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방법론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09191" y="786848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방법론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1F3188-905E-421E-91B1-9DD488217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82350"/>
              </p:ext>
            </p:extLst>
          </p:nvPr>
        </p:nvGraphicFramePr>
        <p:xfrm>
          <a:off x="1447010" y="1616827"/>
          <a:ext cx="8913885" cy="4227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295">
                  <a:extLst>
                    <a:ext uri="{9D8B030D-6E8A-4147-A177-3AD203B41FA5}">
                      <a16:colId xmlns:a16="http://schemas.microsoft.com/office/drawing/2014/main" val="1290777301"/>
                    </a:ext>
                  </a:extLst>
                </a:gridCol>
                <a:gridCol w="2971295">
                  <a:extLst>
                    <a:ext uri="{9D8B030D-6E8A-4147-A177-3AD203B41FA5}">
                      <a16:colId xmlns:a16="http://schemas.microsoft.com/office/drawing/2014/main" val="4159114669"/>
                    </a:ext>
                  </a:extLst>
                </a:gridCol>
                <a:gridCol w="2971295">
                  <a:extLst>
                    <a:ext uri="{9D8B030D-6E8A-4147-A177-3AD203B41FA5}">
                      <a16:colId xmlns:a16="http://schemas.microsoft.com/office/drawing/2014/main" val="604508708"/>
                    </a:ext>
                  </a:extLst>
                </a:gridCol>
              </a:tblGrid>
              <a:tr h="635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옵션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일반차량 변수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전기차량 변수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734832"/>
                  </a:ext>
                </a:extLst>
              </a:tr>
              <a:tr h="635989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Color</a:t>
                      </a:r>
                      <a:endParaRPr lang="ko-KR" altLang="en-US" sz="28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+1 / 0</a:t>
                      </a:r>
                      <a:endParaRPr lang="ko-KR" altLang="en-US" sz="28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+1 / 0</a:t>
                      </a:r>
                      <a:endParaRPr lang="ko-KR" altLang="en-US" sz="28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323868"/>
                  </a:ext>
                </a:extLst>
              </a:tr>
              <a:tr h="1159744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Template</a:t>
                      </a:r>
                      <a:r>
                        <a:rPr lang="ko-KR" altLang="en-US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Matching</a:t>
                      </a:r>
                      <a:endParaRPr lang="ko-KR" altLang="en-US" sz="28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+1 / 0 </a:t>
                      </a:r>
                      <a:endParaRPr lang="ko-KR" altLang="en-US" sz="28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+1 / 0</a:t>
                      </a:r>
                      <a:endParaRPr lang="ko-KR" altLang="en-US" sz="28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115992"/>
                  </a:ext>
                </a:extLst>
              </a:tr>
              <a:tr h="1159744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Feature</a:t>
                      </a:r>
                      <a:r>
                        <a:rPr lang="ko-KR" altLang="en-US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Matching</a:t>
                      </a:r>
                      <a:endParaRPr lang="ko-KR" altLang="en-US" sz="28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+1 / 0 </a:t>
                      </a:r>
                      <a:endParaRPr lang="ko-KR" altLang="en-US" sz="28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+1 / 0</a:t>
                      </a:r>
                      <a:endParaRPr lang="ko-KR" altLang="en-US" sz="2800" b="1" kern="1200" spc="-1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909514"/>
                  </a:ext>
                </a:extLst>
              </a:tr>
              <a:tr h="6359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결과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8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최종 결과값이 더 큰 번호판  산출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072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FBFDE1-A321-4EB6-8636-B2F836EC9EFC}"/>
              </a:ext>
            </a:extLst>
          </p:cNvPr>
          <p:cNvSpPr txBox="1"/>
          <p:nvPr/>
        </p:nvSpPr>
        <p:spPr>
          <a:xfrm>
            <a:off x="477909" y="5934320"/>
            <a:ext cx="10656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Ex)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Color =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일반차량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en-US" altLang="ko-KR" sz="24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Templatematching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=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11C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전기차량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DD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Feature Matching =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11C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전기차량</a:t>
            </a:r>
            <a:b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11C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전기차량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일반차량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 ‘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11C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판별 </a:t>
            </a:r>
          </a:p>
        </p:txBody>
      </p:sp>
    </p:spTree>
    <p:extLst>
      <p:ext uri="{BB962C8B-B14F-4D97-AF65-F5344CB8AC3E}">
        <p14:creationId xmlns:p14="http://schemas.microsoft.com/office/powerpoint/2010/main" val="1470850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5FF167-35AC-453F-8943-1B42975B9F26}"/>
              </a:ext>
            </a:extLst>
          </p:cNvPr>
          <p:cNvSpPr txBox="1"/>
          <p:nvPr/>
        </p:nvSpPr>
        <p:spPr>
          <a:xfrm>
            <a:off x="2534024" y="2378440"/>
            <a:ext cx="7123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FLASK</a:t>
            </a:r>
            <a:endParaRPr lang="ko-KR" altLang="en-US" sz="96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5954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170513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WEB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82878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FLASK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EC5A70-1C5D-4259-9FEE-6688D1383483}"/>
              </a:ext>
            </a:extLst>
          </p:cNvPr>
          <p:cNvSpPr txBox="1"/>
          <p:nvPr/>
        </p:nvSpPr>
        <p:spPr>
          <a:xfrm>
            <a:off x="1447010" y="5265271"/>
            <a:ext cx="2547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우리의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E4863-347A-44EB-9D0F-00738F0A2770}"/>
              </a:ext>
            </a:extLst>
          </p:cNvPr>
          <p:cNvSpPr txBox="1"/>
          <p:nvPr/>
        </p:nvSpPr>
        <p:spPr>
          <a:xfrm>
            <a:off x="7547231" y="5339977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차량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Image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F031DC-AE7C-4637-9EA2-92ED55A5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2" y="1809000"/>
            <a:ext cx="5780348" cy="32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367AD2-8FB7-46D4-AD03-9965DE57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117" y="1809000"/>
            <a:ext cx="564923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01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170513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WEB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82878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FLASK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09C129F-4119-4B38-B291-C611C771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97" y="1969746"/>
            <a:ext cx="5233190" cy="3688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33437A-829F-4702-A487-C32BED7706EB}"/>
              </a:ext>
            </a:extLst>
          </p:cNvPr>
          <p:cNvSpPr txBox="1"/>
          <p:nvPr/>
        </p:nvSpPr>
        <p:spPr>
          <a:xfrm>
            <a:off x="4124831" y="5887143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RUN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누르면 프로그램 작동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A5CC9D-D88A-4571-8310-C8C878A6FD33}"/>
              </a:ext>
            </a:extLst>
          </p:cNvPr>
          <p:cNvGrpSpPr/>
          <p:nvPr/>
        </p:nvGrpSpPr>
        <p:grpSpPr>
          <a:xfrm>
            <a:off x="0" y="1387666"/>
            <a:ext cx="12192000" cy="5165525"/>
            <a:chOff x="199908" y="438380"/>
            <a:chExt cx="11915639" cy="523108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4CD47AF-6C5B-4447-928D-224D4FE85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9740" y="2541182"/>
              <a:ext cx="4056162" cy="3128281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13EEF05-86A4-4CE6-9276-EAA8E27BE0AE}"/>
                </a:ext>
              </a:extLst>
            </p:cNvPr>
            <p:cNvGrpSpPr/>
            <p:nvPr/>
          </p:nvGrpSpPr>
          <p:grpSpPr>
            <a:xfrm>
              <a:off x="199908" y="438380"/>
              <a:ext cx="11915639" cy="5231083"/>
              <a:chOff x="103018" y="438380"/>
              <a:chExt cx="11915639" cy="5231083"/>
            </a:xfrm>
          </p:grpSpPr>
          <p:pic>
            <p:nvPicPr>
              <p:cNvPr id="36" name="그림 35" descr="운송이(가) 표시된 사진&#10;&#10;자동 생성된 설명">
                <a:extLst>
                  <a:ext uri="{FF2B5EF4-FFF2-40B4-BE49-F238E27FC236}">
                    <a16:creationId xmlns:a16="http://schemas.microsoft.com/office/drawing/2014/main" id="{B0917075-D88E-4D40-A36B-9AD5422F4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7062" y="2820359"/>
                <a:ext cx="3638427" cy="2789162"/>
              </a:xfrm>
              <a:prstGeom prst="rect">
                <a:avLst/>
              </a:prstGeom>
            </p:spPr>
          </p:pic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1BE8AB5-8AD1-409D-BAB1-D71B18AB5716}"/>
                  </a:ext>
                </a:extLst>
              </p:cNvPr>
              <p:cNvGrpSpPr/>
              <p:nvPr/>
            </p:nvGrpSpPr>
            <p:grpSpPr>
              <a:xfrm>
                <a:off x="103018" y="438380"/>
                <a:ext cx="11915639" cy="5231083"/>
                <a:chOff x="38173" y="1831575"/>
                <a:chExt cx="11915639" cy="5231083"/>
              </a:xfrm>
            </p:grpSpPr>
            <p:pic>
              <p:nvPicPr>
                <p:cNvPr id="38" name="그림 37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64A20F89-3673-4E9B-8512-5F21289054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5517" y="1831575"/>
                  <a:ext cx="3638295" cy="2591021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ABB09836-3AD7-429A-9378-5B4A5A106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45" y="1831577"/>
                  <a:ext cx="4446655" cy="3173109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BF016C10-1A96-4C64-9574-FEC6A81E0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73" y="4803132"/>
                  <a:ext cx="4435224" cy="2259526"/>
                </a:xfrm>
                <a:prstGeom prst="rect">
                  <a:avLst/>
                </a:prstGeom>
              </p:spPr>
            </p:pic>
            <p:pic>
              <p:nvPicPr>
                <p:cNvPr id="41" name="그림 40" descr="자동차이(가) 표시된 사진&#10;&#10;자동 생성된 설명">
                  <a:extLst>
                    <a:ext uri="{FF2B5EF4-FFF2-40B4-BE49-F238E27FC236}">
                      <a16:creationId xmlns:a16="http://schemas.microsoft.com/office/drawing/2014/main" id="{BB205D81-1890-4151-8EF9-03C441C4F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1195" y="1831577"/>
                  <a:ext cx="3844322" cy="271964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53210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5FF167-35AC-453F-8943-1B42975B9F26}"/>
              </a:ext>
            </a:extLst>
          </p:cNvPr>
          <p:cNvSpPr txBox="1"/>
          <p:nvPr/>
        </p:nvSpPr>
        <p:spPr>
          <a:xfrm>
            <a:off x="2534024" y="2378440"/>
            <a:ext cx="7123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</a:t>
            </a:r>
            <a:br>
              <a:rPr lang="en-US" altLang="ko-KR" sz="96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endParaRPr lang="ko-KR" altLang="en-US" sz="4800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723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170513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WEB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82878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Our WEBSITE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2058FB-307D-4DEC-A091-80077EE16D18}"/>
              </a:ext>
            </a:extLst>
          </p:cNvPr>
          <p:cNvSpPr/>
          <p:nvPr/>
        </p:nvSpPr>
        <p:spPr>
          <a:xfrm>
            <a:off x="1505993" y="3280015"/>
            <a:ext cx="91800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hlinkClick r:id="rId3"/>
              </a:rPr>
              <a:t>http://evstation.herokuapp.com/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16960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986167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결론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83792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Final Result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FA15E4-5285-4510-B1CF-95A0D702A40A}"/>
              </a:ext>
            </a:extLst>
          </p:cNvPr>
          <p:cNvGrpSpPr/>
          <p:nvPr/>
        </p:nvGrpSpPr>
        <p:grpSpPr>
          <a:xfrm rot="21243589">
            <a:off x="7638851" y="3570450"/>
            <a:ext cx="3947554" cy="2959316"/>
            <a:chOff x="9468587" y="372025"/>
            <a:chExt cx="2689201" cy="152650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03A535-320D-40E8-BEE1-DECEC1E65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63"/>
            <a:stretch/>
          </p:blipFill>
          <p:spPr>
            <a:xfrm>
              <a:off x="9468587" y="380544"/>
              <a:ext cx="2676512" cy="1496613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5B1DE97-AD19-4D77-A485-C35F5115DB35}"/>
                </a:ext>
              </a:extLst>
            </p:cNvPr>
            <p:cNvGrpSpPr/>
            <p:nvPr/>
          </p:nvGrpSpPr>
          <p:grpSpPr>
            <a:xfrm>
              <a:off x="10082021" y="372025"/>
              <a:ext cx="2075767" cy="1526503"/>
              <a:chOff x="10082021" y="372025"/>
              <a:chExt cx="2075767" cy="1526503"/>
            </a:xfrm>
          </p:grpSpPr>
          <p:pic>
            <p:nvPicPr>
              <p:cNvPr id="25" name="KakaoTalk_Video_20171008_0631_21_427">
                <a:hlinkClick r:id="" action="ppaction://media"/>
                <a:extLst>
                  <a:ext uri="{FF2B5EF4-FFF2-40B4-BE49-F238E27FC236}">
                    <a16:creationId xmlns:a16="http://schemas.microsoft.com/office/drawing/2014/main" id="{BD3873A1-D17D-44CD-A6BF-8F606BC89B82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>
                      <p14:fade in="250" out="250"/>
                    </p14:media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10082021" y="975032"/>
                <a:ext cx="1068642" cy="544065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41BAC386-8EEF-42F6-9300-14839B8D19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656"/>
              <a:stretch/>
            </p:blipFill>
            <p:spPr>
              <a:xfrm>
                <a:off x="10382353" y="372025"/>
                <a:ext cx="1775435" cy="1526503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6F96B5-0528-423B-8514-B8D7EB43AC7E}"/>
              </a:ext>
            </a:extLst>
          </p:cNvPr>
          <p:cNvSpPr/>
          <p:nvPr/>
        </p:nvSpPr>
        <p:spPr>
          <a:xfrm>
            <a:off x="1042661" y="2785369"/>
            <a:ext cx="10423019" cy="5795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적절한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 새로운 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번호판 인식 프로그램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을 첨가한다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474249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787669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상황분석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45DBF0B-069C-48AC-A427-D9B96B059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91" y="1912342"/>
            <a:ext cx="10005028" cy="4062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64753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 대기 현황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60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AD1FD25-929D-436A-B312-B74833AEC0BB}"/>
              </a:ext>
            </a:extLst>
          </p:cNvPr>
          <p:cNvGrpSpPr/>
          <p:nvPr/>
        </p:nvGrpSpPr>
        <p:grpSpPr>
          <a:xfrm>
            <a:off x="3226776" y="2057400"/>
            <a:ext cx="5738447" cy="2743200"/>
            <a:chOff x="2497015" y="1705708"/>
            <a:chExt cx="5738447" cy="27432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48B2B8-772E-4CCD-A9B2-DC2466EACBE8}"/>
                </a:ext>
              </a:extLst>
            </p:cNvPr>
            <p:cNvSpPr/>
            <p:nvPr/>
          </p:nvSpPr>
          <p:spPr>
            <a:xfrm>
              <a:off x="2497015" y="1705708"/>
              <a:ext cx="5738447" cy="2743200"/>
            </a:xfrm>
            <a:prstGeom prst="rect">
              <a:avLst/>
            </a:prstGeom>
            <a:noFill/>
            <a:ln>
              <a:solidFill>
                <a:srgbClr val="4495D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241300" dist="50800" dir="5400000" sx="102000" sy="102000" algn="ctr" rotWithShape="0">
                    <a:srgbClr val="000000">
                      <a:alpha val="2600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FECD78E-33D7-490C-954A-B11653D66597}"/>
                </a:ext>
              </a:extLst>
            </p:cNvPr>
            <p:cNvSpPr/>
            <p:nvPr/>
          </p:nvSpPr>
          <p:spPr>
            <a:xfrm>
              <a:off x="2552068" y="3322754"/>
              <a:ext cx="5617768" cy="1072526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742270-CC20-49C3-89F6-F3119EA892B3}"/>
                </a:ext>
              </a:extLst>
            </p:cNvPr>
            <p:cNvSpPr/>
            <p:nvPr/>
          </p:nvSpPr>
          <p:spPr>
            <a:xfrm>
              <a:off x="5191434" y="3714172"/>
              <a:ext cx="1017638" cy="471948"/>
            </a:xfrm>
            <a:prstGeom prst="rect">
              <a:avLst/>
            </a:prstGeom>
            <a:solidFill>
              <a:srgbClr val="E1E1E1"/>
            </a:solidFill>
            <a:ln w="6350">
              <a:solidFill>
                <a:srgbClr val="B2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37D754-4F3B-46FC-BD78-1750C85BFBD9}"/>
                </a:ext>
              </a:extLst>
            </p:cNvPr>
            <p:cNvSpPr/>
            <p:nvPr/>
          </p:nvSpPr>
          <p:spPr>
            <a:xfrm>
              <a:off x="6360050" y="3714172"/>
              <a:ext cx="1540821" cy="471948"/>
            </a:xfrm>
            <a:prstGeom prst="rect">
              <a:avLst/>
            </a:prstGeom>
            <a:solidFill>
              <a:srgbClr val="E1E1E1"/>
            </a:solidFill>
            <a:ln w="38100">
              <a:solidFill>
                <a:srgbClr val="006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58ECD2D-CEFD-4233-925C-BF48E6834078}"/>
                </a:ext>
              </a:extLst>
            </p:cNvPr>
            <p:cNvGrpSpPr/>
            <p:nvPr/>
          </p:nvGrpSpPr>
          <p:grpSpPr>
            <a:xfrm>
              <a:off x="2750042" y="2297642"/>
              <a:ext cx="1104492" cy="884625"/>
              <a:chOff x="2863595" y="2285421"/>
              <a:chExt cx="1104492" cy="884625"/>
            </a:xfrm>
          </p:grpSpPr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8AE5D0BA-31A8-491B-8569-CAA075654F07}"/>
                  </a:ext>
                </a:extLst>
              </p:cNvPr>
              <p:cNvSpPr/>
              <p:nvPr/>
            </p:nvSpPr>
            <p:spPr>
              <a:xfrm>
                <a:off x="2863595" y="2285421"/>
                <a:ext cx="1104492" cy="830997"/>
              </a:xfrm>
              <a:prstGeom prst="triangle">
                <a:avLst/>
              </a:prstGeom>
              <a:solidFill>
                <a:srgbClr val="FCE1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15D140-EE5B-449C-BFFC-54CA9EC9B4AA}"/>
                  </a:ext>
                </a:extLst>
              </p:cNvPr>
              <p:cNvSpPr txBox="1"/>
              <p:nvPr/>
            </p:nvSpPr>
            <p:spPr>
              <a:xfrm>
                <a:off x="3226672" y="2339049"/>
                <a:ext cx="2695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!</a:t>
                </a:r>
                <a:endParaRPr lang="ko-KR" altLang="en-US" sz="48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86EDF6-D445-4846-8B30-73CB930CAB8C}"/>
                </a:ext>
              </a:extLst>
            </p:cNvPr>
            <p:cNvSpPr txBox="1"/>
            <p:nvPr/>
          </p:nvSpPr>
          <p:spPr>
            <a:xfrm>
              <a:off x="2553109" y="181700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다른 이름으로 저장 확인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DA4021-6F8B-4BAD-BDA9-AEDC3ACDB1E6}"/>
                </a:ext>
              </a:extLst>
            </p:cNvPr>
            <p:cNvSpPr txBox="1"/>
            <p:nvPr/>
          </p:nvSpPr>
          <p:spPr>
            <a:xfrm>
              <a:off x="4176396" y="2431382"/>
              <a:ext cx="3737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종합설계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.pptx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가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 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끝났습니다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질문을 받겠습니까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9679A5-622E-48C0-BEED-37994D8CFAB4}"/>
                </a:ext>
              </a:extLst>
            </p:cNvPr>
            <p:cNvSpPr txBox="1"/>
            <p:nvPr/>
          </p:nvSpPr>
          <p:spPr>
            <a:xfrm>
              <a:off x="5363498" y="3765480"/>
              <a:ext cx="7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예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(Y)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AEFFE4-79E9-4932-A413-BECBB57DE0C3}"/>
                </a:ext>
              </a:extLst>
            </p:cNvPr>
            <p:cNvSpPr txBox="1"/>
            <p:nvPr/>
          </p:nvSpPr>
          <p:spPr>
            <a:xfrm>
              <a:off x="6573433" y="3759129"/>
              <a:ext cx="1382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아니요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ㅠ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94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787669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상황분석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82642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전기차의 효과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" name="그룹 15">
            <a:extLst>
              <a:ext uri="{FF2B5EF4-FFF2-40B4-BE49-F238E27FC236}">
                <a16:creationId xmlns:a16="http://schemas.microsoft.com/office/drawing/2014/main" id="{9D85539F-B9A3-4802-A986-009D0665A2F4}"/>
              </a:ext>
            </a:extLst>
          </p:cNvPr>
          <p:cNvGrpSpPr/>
          <p:nvPr/>
        </p:nvGrpSpPr>
        <p:grpSpPr>
          <a:xfrm>
            <a:off x="130528" y="1856158"/>
            <a:ext cx="3607436" cy="4485932"/>
            <a:chOff x="827584" y="1196752"/>
            <a:chExt cx="3821824" cy="4752528"/>
          </a:xfrm>
          <a:effectLst/>
        </p:grpSpPr>
        <p:pic>
          <p:nvPicPr>
            <p:cNvPr id="12" name="Picture 2" descr="D:\★중요파일★\최고의 ppt\포토샵png\일러스트\인물\안경남자.png">
              <a:extLst>
                <a:ext uri="{FF2B5EF4-FFF2-40B4-BE49-F238E27FC236}">
                  <a16:creationId xmlns:a16="http://schemas.microsoft.com/office/drawing/2014/main" id="{7924B846-0173-4A04-A82C-B388D118C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7584" y="1196752"/>
              <a:ext cx="3821824" cy="4752528"/>
            </a:xfrm>
            <a:prstGeom prst="rect">
              <a:avLst/>
            </a:prstGeom>
            <a:noFill/>
          </p:spPr>
        </p:pic>
        <p:sp>
          <p:nvSpPr>
            <p:cNvPr id="13" name="TextBox 21">
              <a:extLst>
                <a:ext uri="{FF2B5EF4-FFF2-40B4-BE49-F238E27FC236}">
                  <a16:creationId xmlns:a16="http://schemas.microsoft.com/office/drawing/2014/main" id="{3DF98316-D68F-4071-8880-63E7672F5C4E}"/>
                </a:ext>
              </a:extLst>
            </p:cNvPr>
            <p:cNvSpPr txBox="1"/>
            <p:nvPr/>
          </p:nvSpPr>
          <p:spPr>
            <a:xfrm>
              <a:off x="1438309" y="4532985"/>
              <a:ext cx="2600373" cy="978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377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ko-KR" sz="5400" b="1" spc="-15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3590A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Why?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D46D153-3A81-45D6-8D5D-C7A61AF98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116" y="1418492"/>
            <a:ext cx="8080402" cy="4294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8CFB4-123D-42BA-9341-0198275441F4}"/>
                  </a:ext>
                </a:extLst>
              </p:cNvPr>
              <p:cNvSpPr txBox="1"/>
              <p:nvPr/>
            </p:nvSpPr>
            <p:spPr>
              <a:xfrm>
                <a:off x="3099801" y="5579352"/>
                <a:ext cx="89616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377"/>
                <a:r>
                  <a:rPr lang="en-US" altLang="ko-KR" sz="3600" b="1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590A9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-&gt; </a:t>
                </a:r>
                <a:r>
                  <a:rPr lang="ko-KR" altLang="en-US" sz="3600" b="1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590A9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전기자동차  </a:t>
                </a:r>
                <a:r>
                  <a:rPr lang="en-US" altLang="ko-KR" sz="3600" b="1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590A9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</a:t>
                </a:r>
                <a:r>
                  <a:rPr lang="ko-KR" altLang="en-US" sz="3600" b="1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590A9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대 보급 </a:t>
                </a:r>
                <a:r>
                  <a:rPr lang="en-US" altLang="ko-KR" sz="3600" b="1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590A9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= </a:t>
                </a:r>
                <a:r>
                  <a:rPr lang="ko-KR" altLang="en-US" sz="3600" b="1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590A9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연간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1" i="1" spc="-150" dirty="0">
                            <a:ln>
                              <a:solidFill>
                                <a:srgbClr val="4F81BD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rgbClr val="3590A9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3600" b="1" spc="-150" dirty="0">
                            <a:ln>
                              <a:solidFill>
                                <a:srgbClr val="4F81BD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rgbClr val="3590A9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𝑪𝑶</m:t>
                        </m:r>
                      </m:e>
                      <m:sub>
                        <m:r>
                          <a:rPr lang="en-US" altLang="ko-KR" sz="3600" b="1" spc="-150" dirty="0">
                            <a:ln>
                              <a:solidFill>
                                <a:srgbClr val="4F81BD">
                                  <a:shade val="50000"/>
                                  <a:alpha val="0"/>
                                </a:srgbClr>
                              </a:solidFill>
                            </a:ln>
                            <a:solidFill>
                              <a:srgbClr val="3590A9"/>
                            </a:solidFill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3600" b="1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590A9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3600" b="1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590A9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2</a:t>
                </a:r>
                <a:r>
                  <a:rPr lang="ko-KR" altLang="en-US" sz="3600" b="1" spc="-150" dirty="0">
                    <a:ln>
                      <a:solidFill>
                        <a:srgbClr val="4F81BD">
                          <a:shade val="50000"/>
                          <a:alpha val="0"/>
                        </a:srgbClr>
                      </a:solidFill>
                    </a:ln>
                    <a:solidFill>
                      <a:srgbClr val="3590A9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톤 감축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8CFB4-123D-42BA-9341-01982754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01" y="5579352"/>
                <a:ext cx="896167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1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787669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상황분석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11724" y="764753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전기차의 효과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2FBA9-E4AD-4630-808F-47CA051BC439}"/>
              </a:ext>
            </a:extLst>
          </p:cNvPr>
          <p:cNvSpPr txBox="1"/>
          <p:nvPr/>
        </p:nvSpPr>
        <p:spPr>
          <a:xfrm>
            <a:off x="4450325" y="4753250"/>
            <a:ext cx="34568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ko-KR" altLang="en-US" sz="4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경제적 주행</a:t>
            </a:r>
            <a:br>
              <a:rPr lang="en-US" altLang="ko-KR" sz="4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br>
              <a:rPr lang="en-US" altLang="ko-KR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전기모터와 심야전기로 구동하여 </a:t>
            </a:r>
            <a:br>
              <a:rPr lang="en-US" altLang="ko-KR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운행 비용이 저렴하고</a:t>
            </a:r>
            <a:r>
              <a:rPr lang="en-US" altLang="ko-KR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차량 수명이 </a:t>
            </a:r>
            <a:br>
              <a:rPr lang="en-US" altLang="ko-KR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길어 사회적 비용 절감</a:t>
            </a:r>
            <a:endParaRPr lang="en-US" altLang="ko-KR" sz="16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90A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1ED8F1-E029-4533-A98F-49B9DB18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8" y="1723758"/>
            <a:ext cx="11680723" cy="2833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297351-D736-4324-A21A-C2C6F64116E6}"/>
              </a:ext>
            </a:extLst>
          </p:cNvPr>
          <p:cNvSpPr txBox="1"/>
          <p:nvPr/>
        </p:nvSpPr>
        <p:spPr>
          <a:xfrm>
            <a:off x="411724" y="4758297"/>
            <a:ext cx="33982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ko-KR" altLang="en-US" sz="4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친환경 주행</a:t>
            </a:r>
            <a:endParaRPr lang="en-US" altLang="ko-KR" sz="40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defTabSz="914377"/>
            <a:r>
              <a:rPr lang="ko-KR" altLang="en-US" sz="4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휘발유 자동차</a:t>
            </a:r>
            <a:r>
              <a:rPr lang="ko-KR" altLang="en-US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1km</a:t>
            </a:r>
            <a:r>
              <a:rPr lang="ko-KR" altLang="en-US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당 </a:t>
            </a:r>
            <a:r>
              <a:rPr lang="en-US" altLang="ko-KR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150g</a:t>
            </a:r>
            <a:r>
              <a:rPr lang="ko-KR" altLang="en-US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</a:t>
            </a: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이산화탄소를 배출하나</a:t>
            </a:r>
            <a:r>
              <a:rPr lang="en-US" altLang="ko-KR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</a:t>
            </a:r>
            <a:r>
              <a:rPr lang="ko-KR" altLang="en-US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유해가스를 배출하지 않음</a:t>
            </a:r>
            <a:r>
              <a:rPr lang="en-US" altLang="ko-KR" sz="1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40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90A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F9BDB-38CA-454F-873F-7B2EE3D72B8D}"/>
              </a:ext>
            </a:extLst>
          </p:cNvPr>
          <p:cNvSpPr txBox="1"/>
          <p:nvPr/>
        </p:nvSpPr>
        <p:spPr>
          <a:xfrm>
            <a:off x="8361014" y="4753250"/>
            <a:ext cx="321760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안전한 주행</a:t>
            </a:r>
            <a:endParaRPr lang="en-US" altLang="ko-KR" sz="40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전기모터 사용으로 사고시 </a:t>
            </a:r>
            <a:br>
              <a:rPr lang="en-US" altLang="ko-KR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3590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폭발의 위험성 저하</a:t>
            </a:r>
            <a:endParaRPr lang="en-US" altLang="ko-KR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3590A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13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787669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상황분석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44275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 보급률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044BE23-779B-480B-9DBB-63695C65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5" y="2027268"/>
            <a:ext cx="4522819" cy="3037101"/>
          </a:xfrm>
          <a:prstGeom prst="rect">
            <a:avLst/>
          </a:prstGeom>
        </p:spPr>
      </p:pic>
      <p:pic>
        <p:nvPicPr>
          <p:cNvPr id="3" name="그림 2" descr="영수증, 텍스트이(가) 표시된 사진&#10;&#10;자동 생성된 설명">
            <a:extLst>
              <a:ext uri="{FF2B5EF4-FFF2-40B4-BE49-F238E27FC236}">
                <a16:creationId xmlns:a16="http://schemas.microsoft.com/office/drawing/2014/main" id="{55C655F7-E0A7-4012-870D-17C6AA0E7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69" y="1856592"/>
            <a:ext cx="5312035" cy="3207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86BD02-0714-4641-9812-85295C3B730C}"/>
              </a:ext>
            </a:extLst>
          </p:cNvPr>
          <p:cNvSpPr txBox="1"/>
          <p:nvPr/>
        </p:nvSpPr>
        <p:spPr>
          <a:xfrm>
            <a:off x="1447010" y="5465006"/>
            <a:ext cx="9191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377"/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 보급률이 </a:t>
            </a:r>
            <a:r>
              <a:rPr lang="ko-KR" altLang="en-US" sz="4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급격하게</a:t>
            </a:r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증가하고 있다</a:t>
            </a:r>
            <a:r>
              <a:rPr lang="en-US" altLang="ko-KR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36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폭발: 8pt 10">
            <a:extLst>
              <a:ext uri="{FF2B5EF4-FFF2-40B4-BE49-F238E27FC236}">
                <a16:creationId xmlns:a16="http://schemas.microsoft.com/office/drawing/2014/main" id="{091883A7-A5F3-4AF6-8E1B-6B1B3EB84777}"/>
              </a:ext>
            </a:extLst>
          </p:cNvPr>
          <p:cNvSpPr/>
          <p:nvPr/>
        </p:nvSpPr>
        <p:spPr>
          <a:xfrm>
            <a:off x="7104184" y="5064369"/>
            <a:ext cx="555307" cy="479087"/>
          </a:xfrm>
          <a:prstGeom prst="irregularSeal1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2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787669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상황분석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64753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충전소의 부족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68859E-8A44-44EE-8598-154374205B75}"/>
              </a:ext>
            </a:extLst>
          </p:cNvPr>
          <p:cNvGrpSpPr/>
          <p:nvPr/>
        </p:nvGrpSpPr>
        <p:grpSpPr>
          <a:xfrm>
            <a:off x="0" y="1800238"/>
            <a:ext cx="9580638" cy="1190079"/>
            <a:chOff x="-1" y="5370209"/>
            <a:chExt cx="9580638" cy="119007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FA78DA-84FC-49BA-AB77-B03E40A3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5370209"/>
              <a:ext cx="9580638" cy="1190079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6A1826A-7C8C-4449-A22C-A8B7B90DD12E}"/>
                </a:ext>
              </a:extLst>
            </p:cNvPr>
            <p:cNvCxnSpPr/>
            <p:nvPr/>
          </p:nvCxnSpPr>
          <p:spPr>
            <a:xfrm flipV="1">
              <a:off x="4954772" y="5890437"/>
              <a:ext cx="4625865" cy="21266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024B565-D0F5-4389-8CF7-E11FFF3C3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6" y="2931255"/>
            <a:ext cx="7137065" cy="3655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2919A1-FDA0-4223-BFD5-48C6A6E8F3AE}"/>
              </a:ext>
            </a:extLst>
          </p:cNvPr>
          <p:cNvSpPr txBox="1"/>
          <p:nvPr/>
        </p:nvSpPr>
        <p:spPr>
          <a:xfrm>
            <a:off x="7730927" y="3698114"/>
            <a:ext cx="3816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충전소의 보급</a:t>
            </a:r>
            <a:br>
              <a:rPr lang="en-US" altLang="ko-KR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4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</a:t>
            </a:r>
            <a:endParaRPr lang="ko-KR" altLang="en-US" sz="36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폭발: 8pt 18">
            <a:extLst>
              <a:ext uri="{FF2B5EF4-FFF2-40B4-BE49-F238E27FC236}">
                <a16:creationId xmlns:a16="http://schemas.microsoft.com/office/drawing/2014/main" id="{AE3DBDE3-480B-49F7-9940-1CEAF2EC26EA}"/>
              </a:ext>
            </a:extLst>
          </p:cNvPr>
          <p:cNvSpPr/>
          <p:nvPr/>
        </p:nvSpPr>
        <p:spPr>
          <a:xfrm>
            <a:off x="7600304" y="3271001"/>
            <a:ext cx="555307" cy="479087"/>
          </a:xfrm>
          <a:prstGeom prst="irregularSeal1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12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0" y="1"/>
            <a:ext cx="12192000" cy="709246"/>
            <a:chOff x="0" y="0"/>
            <a:chExt cx="12192000" cy="333375"/>
          </a:xfrm>
        </p:grpSpPr>
        <p:sp>
          <p:nvSpPr>
            <p:cNvPr id="53" name="직사각형 52"/>
            <p:cNvSpPr/>
            <p:nvPr/>
          </p:nvSpPr>
          <p:spPr>
            <a:xfrm>
              <a:off x="0" y="0"/>
              <a:ext cx="12192000" cy="3333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8827" y="3483"/>
              <a:ext cx="1787669" cy="3038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상황분석</a:t>
              </a:r>
              <a:endParaRPr lang="en-US" altLang="ko-KR" sz="3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04C591-E73D-47A2-AE0C-556EB813F82A}"/>
              </a:ext>
            </a:extLst>
          </p:cNvPr>
          <p:cNvGrpSpPr/>
          <p:nvPr/>
        </p:nvGrpSpPr>
        <p:grpSpPr>
          <a:xfrm>
            <a:off x="0" y="709247"/>
            <a:ext cx="12192000" cy="996461"/>
            <a:chOff x="-2057400" y="3429000"/>
            <a:chExt cx="12192000" cy="10417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41E055-29A9-4C2B-8A29-82854EEA8D85}"/>
                </a:ext>
              </a:extLst>
            </p:cNvPr>
            <p:cNvSpPr/>
            <p:nvPr/>
          </p:nvSpPr>
          <p:spPr>
            <a:xfrm>
              <a:off x="-2057400" y="3429000"/>
              <a:ext cx="12192000" cy="70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화살표: 오각형 5">
              <a:extLst>
                <a:ext uri="{FF2B5EF4-FFF2-40B4-BE49-F238E27FC236}">
                  <a16:creationId xmlns:a16="http://schemas.microsoft.com/office/drawing/2014/main" id="{4E73A97E-ABEE-4B1E-85E1-00E784C6D642}"/>
                </a:ext>
              </a:extLst>
            </p:cNvPr>
            <p:cNvSpPr/>
            <p:nvPr/>
          </p:nvSpPr>
          <p:spPr>
            <a:xfrm rot="5400000">
              <a:off x="-1372389" y="3708736"/>
              <a:ext cx="761999" cy="761999"/>
            </a:xfrm>
            <a:prstGeom prst="homePlate">
              <a:avLst>
                <a:gd name="adj" fmla="val 6615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04E54-7F39-418B-BFE9-51EA3BA827A6}"/>
              </a:ext>
            </a:extLst>
          </p:cNvPr>
          <p:cNvSpPr txBox="1"/>
          <p:nvPr/>
        </p:nvSpPr>
        <p:spPr>
          <a:xfrm>
            <a:off x="441904" y="753031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충전소의 현황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5A5D39-05D6-4FC7-AA1A-99D8B7D6E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9" y="1766909"/>
            <a:ext cx="4341608" cy="3725354"/>
          </a:xfrm>
          <a:prstGeom prst="rect">
            <a:avLst/>
          </a:prstGeom>
        </p:spPr>
      </p:pic>
      <p:pic>
        <p:nvPicPr>
          <p:cNvPr id="12" name="그림 11" descr="전자기기, 계산기이(가) 표시된 사진&#10;&#10;자동 생성된 설명">
            <a:extLst>
              <a:ext uri="{FF2B5EF4-FFF2-40B4-BE49-F238E27FC236}">
                <a16:creationId xmlns:a16="http://schemas.microsoft.com/office/drawing/2014/main" id="{8BFB0323-9C2A-4796-B2AA-3F36FE65F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11" y="1649347"/>
            <a:ext cx="4981043" cy="3790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D5CFD6-E636-4AD6-9F14-94CF30EBDE9E}"/>
              </a:ext>
            </a:extLst>
          </p:cNvPr>
          <p:cNvSpPr txBox="1"/>
          <p:nvPr/>
        </p:nvSpPr>
        <p:spPr>
          <a:xfrm>
            <a:off x="1347364" y="5629071"/>
            <a:ext cx="9191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377"/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전기차 충전소의 </a:t>
            </a:r>
            <a:r>
              <a:rPr lang="ko-KR" altLang="en-US" sz="44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접근 효율성</a:t>
            </a:r>
            <a:r>
              <a:rPr lang="ko-KR" altLang="en-US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의 문제</a:t>
            </a:r>
            <a:r>
              <a:rPr lang="en-US" altLang="ko-KR" sz="3600" b="1" spc="-1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3600" b="1" spc="-1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폭발: 8pt 13">
            <a:extLst>
              <a:ext uri="{FF2B5EF4-FFF2-40B4-BE49-F238E27FC236}">
                <a16:creationId xmlns:a16="http://schemas.microsoft.com/office/drawing/2014/main" id="{3CDF3A81-A899-4B78-B625-FC30C4DBFAA8}"/>
              </a:ext>
            </a:extLst>
          </p:cNvPr>
          <p:cNvSpPr/>
          <p:nvPr/>
        </p:nvSpPr>
        <p:spPr>
          <a:xfrm>
            <a:off x="8104978" y="5252719"/>
            <a:ext cx="555307" cy="479087"/>
          </a:xfrm>
          <a:prstGeom prst="irregularSeal1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818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6234</TotalTime>
  <Words>633</Words>
  <Application>Microsoft Office PowerPoint</Application>
  <PresentationFormat>와이드스크린</PresentationFormat>
  <Paragraphs>201</Paragraphs>
  <Slides>40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Cambria Math</vt:lpstr>
      <vt:lpstr>Arial</vt:lpstr>
      <vt:lpstr>나눔스퀘어라운드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오형석</dc:creator>
  <cp:lastModifiedBy>조 항진</cp:lastModifiedBy>
  <cp:revision>649</cp:revision>
  <dcterms:created xsi:type="dcterms:W3CDTF">2019-09-20T06:00:09Z</dcterms:created>
  <dcterms:modified xsi:type="dcterms:W3CDTF">2019-12-19T10:45:19Z</dcterms:modified>
</cp:coreProperties>
</file>